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tags/tag4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316" r:id="rId12"/>
    <p:sldId id="31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8" r:id="rId47"/>
    <p:sldId id="302" r:id="rId48"/>
    <p:sldId id="303" r:id="rId49"/>
    <p:sldId id="304" r:id="rId50"/>
    <p:sldId id="305" r:id="rId51"/>
    <p:sldId id="306" r:id="rId52"/>
    <p:sldId id="307" r:id="rId53"/>
  </p:sldIdLst>
  <p:sldSz cx="12192000" cy="6858000"/>
  <p:notesSz cx="6858000" cy="12192000"/>
  <p:custDataLst>
    <p:tags r:id="rId55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7" d="100"/>
          <a:sy n="87" d="100"/>
        </p:scale>
        <p:origin x="49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089ed854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基础课60 二项分布、超几何分布、正态分布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B4D25C5B-22B0-4889-B8C0-A9253F32942B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089ed854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基础课60 二项分布、超几何分布、正态分布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CA0C3325-2E2B-473F-8145-41DC480EA17A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089ed854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基础课60 二项分布、超几何分布、正态分布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7A1767A8-3F89-47D8-B0EC-F0404486CEE7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089ed854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基础课60 二项分布、超几何分布、正态分布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6E492157-9AFA-4C0E-A2EB-08F52CE379D9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xin?subject=math#pid=657fab7460819df2225b41b1#tid=65825cdc41cd2100092eea0f#sourcefrom=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3" name="MasterShapeName"/>
          <p:cNvSpPr/>
          <p:nvPr/>
        </p:nvSpPr>
        <p:spPr>
          <a:xfrm>
            <a:off x="5577840" y="5907024"/>
            <a:ext cx="1801368" cy="85953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r>
              <a:rPr lang="en-US" sz="5200" b="1" i="0" dirty="0">
                <a:solidFill>
                  <a:srgbClr val="42ADE2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数 学</a:t>
            </a:r>
            <a:endParaRPr lang="en-US" sz="520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C8CB4285-C6C4-4B1E-BEF2-FC9CD3ADA4E2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ck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#df=089ed854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sterShapeName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pic>
        <p:nvPicPr>
          <p:cNvPr id="3" name="MasterShapeName?linknodeid=back_to_first_catalog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6456" y="6437376"/>
            <a:ext cx="1691640" cy="429768"/>
          </a:xfrm>
          <a:prstGeom prst="rect">
            <a:avLst/>
          </a:prstGeom>
        </p:spPr>
      </p:pic>
      <p:sp>
        <p:nvSpPr>
          <p:cNvPr id="4" name="MasterShapeName"/>
          <p:cNvSpPr/>
          <p:nvPr/>
        </p:nvSpPr>
        <p:spPr>
          <a:xfrm>
            <a:off x="1545336" y="128016"/>
            <a:ext cx="9500616" cy="53949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/>
            <a:r>
              <a:rPr lang="en-US" sz="28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基础课60 二项分布、超几何分布、正态分布</a:t>
            </a:r>
            <a:endParaRPr lang="en-US" sz="2800" dirty="0"/>
          </a:p>
        </p:txBody>
      </p:sp>
      <p:sp>
        <p:nvSpPr>
          <p:cNvPr id="5" name="MasterShapeName"/>
          <p:cNvSpPr/>
          <p:nvPr/>
        </p:nvSpPr>
        <p:spPr>
          <a:xfrm>
            <a:off x="11393424" y="237744"/>
            <a:ext cx="566928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/>
            <a:fld id="{68D5FEAD-E3FE-4D38-ACCA-8561AB97A335}" type="slidenum">
              <a:rPr lang="en-US" sz="1500" b="1" i="0" smtClean="0">
                <a:solidFill>
                  <a:srgbClr val="FFFFFF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‹#›</a:t>
            </a:fld>
            <a:endParaRPr lang="en-US" sz="150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2.emf"/><Relationship Id="rId5" Type="http://schemas.openxmlformats.org/officeDocument/2006/relationships/package" Target="../embeddings/Microsoft_Word___.docx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__1.docx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5.pn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4.emf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package" Target="../embeddings/Microsoft_Word___2.docx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slide" Target="slide44.xml"/><Relationship Id="rId5" Type="http://schemas.openxmlformats.org/officeDocument/2006/relationships/slide" Target="slide18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split dir="in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5_BD#396d514ac?segpoint=1&amp;vbadefaultcenterpage=1&amp;parentnodeid=cede22f42&amp;vbahtmlprocessed=1"/>
          <p:cNvSpPr/>
          <p:nvPr/>
        </p:nvSpPr>
        <p:spPr>
          <a:xfrm>
            <a:off x="502920" y="756000"/>
            <a:ext cx="11183112" cy="949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四、正态分布</a:t>
            </a:r>
            <a:endParaRPr lang="en-US" altLang="zh-CN" sz="2600" dirty="0"/>
          </a:p>
        </p:txBody>
      </p:sp>
      <p:sp>
        <p:nvSpPr>
          <p:cNvPr id="4" name="P_6_AN.8_1#6526db66a.blank?vbadefaultcenterpage=1&amp;parentnodeid=396d514ac&amp;vbapositionanswer=8&amp;vbahtmlprocessed=1&amp;bbb=1"/>
          <p:cNvSpPr/>
          <p:nvPr/>
        </p:nvSpPr>
        <p:spPr>
          <a:xfrm>
            <a:off x="6695440" y="3305588"/>
            <a:ext cx="1439863" cy="4787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正态分布</a:t>
            </a:r>
            <a:endParaRPr lang="en-US" altLang="zh-CN" sz="2400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204119" y="1413352"/>
          <a:ext cx="9032875" cy="4001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36" name="文档" r:id="rId5" imgW="11750040" imgH="5219700" progId="Word.Document.12">
                  <p:embed/>
                </p:oleObj>
              </mc:Choice>
              <mc:Fallback>
                <p:oleObj name="文档" r:id="rId5" imgW="11750040" imgH="5219700" progId="Word.Document.12">
                  <p:embed/>
                  <p:pic>
                    <p:nvPicPr>
                      <p:cNvPr id="0" name="图片 1454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4119" y="1413352"/>
                        <a:ext cx="9032875" cy="40011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P_6_AN.9_1#6526db66a.blank?vbadefaultcenterpage=1&amp;parentnodeid=396d514ac&amp;vbapositionanswer=9&amp;vbahtmlprocessed=1"/>
              <p:cNvSpPr/>
              <p:nvPr/>
            </p:nvSpPr>
            <p:spPr>
              <a:xfrm>
                <a:off x="4413885" y="1997361"/>
                <a:ext cx="897890" cy="35344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3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𝜇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11" name="P_6_AN.9_1#6526db66a.blank?vbadefaultcenterpage=1&amp;parentnodeid=396d514ac&amp;vbapositionanswer=9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885" y="1997361"/>
                <a:ext cx="897890" cy="353441"/>
              </a:xfrm>
              <a:prstGeom prst="rect">
                <a:avLst/>
              </a:prstGeom>
              <a:blipFill rotWithShape="1">
                <a:blip r:embed="rId5"/>
                <a:stretch>
                  <a:fillRect t="-81" b="-77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P_6_AN.10_1#6526db66a.blank?vbadefaultcenterpage=1&amp;parentnodeid=396d514ac&amp;vbapositionanswer=10&amp;vbahtmlprocessed=1"/>
              <p:cNvSpPr/>
              <p:nvPr/>
            </p:nvSpPr>
            <p:spPr>
              <a:xfrm>
                <a:off x="4033520" y="2648935"/>
                <a:ext cx="897890" cy="44869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4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𝜇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12" name="P_6_AN.10_1#6526db66a.blank?vbadefaultcenterpage=1&amp;parentnodeid=396d514ac&amp;vbapositionanswer=10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520" y="2648935"/>
                <a:ext cx="897890" cy="448691"/>
              </a:xfrm>
              <a:prstGeom prst="rect">
                <a:avLst/>
              </a:prstGeom>
              <a:blipFill rotWithShape="1">
                <a:blip r:embed="rId6"/>
                <a:stretch>
                  <a:fillRect t="-78" b="-131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P_6_AN.11_1#6526db66a.blank?vbadefaultcenterpage=1&amp;parentnodeid=396d514ac&amp;vbapositionanswer=11&amp;vbahtmlprocessed=1"/>
              <p:cNvSpPr/>
              <p:nvPr/>
            </p:nvSpPr>
            <p:spPr>
              <a:xfrm>
                <a:off x="6945376" y="4444459"/>
                <a:ext cx="330454" cy="35344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3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𝜇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13" name="P_6_AN.11_1#6526db66a.blank?vbadefaultcenterpage=1&amp;parentnodeid=396d514ac&amp;vbapositionanswer=11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5376" y="4444459"/>
                <a:ext cx="330454" cy="353441"/>
              </a:xfrm>
              <a:prstGeom prst="rect">
                <a:avLst/>
              </a:prstGeom>
              <a:blipFill rotWithShape="1">
                <a:blip r:embed="rId7"/>
                <a:stretch>
                  <a:fillRect l="-115" t="-27" b="-77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对象 2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726282" y="929323"/>
          <a:ext cx="10739755" cy="5415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60" name="文档" r:id="rId8" imgW="12595860" imgH="7391400" progId="Word.Document.12">
                  <p:embed/>
                </p:oleObj>
              </mc:Choice>
              <mc:Fallback>
                <p:oleObj name="文档" r:id="rId8" imgW="12595860" imgH="7391400" progId="Word.Document.12">
                  <p:embed/>
                  <p:pic>
                    <p:nvPicPr>
                      <p:cNvPr id="0" name="图片 1464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6282" y="929323"/>
                        <a:ext cx="10739755" cy="541591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 animBg="1"/>
      <p:bldP spid="12" grpId="0" build="p" animBg="1"/>
      <p:bldP spid="13" grpId="0" build="p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4" name="P_6_AN.12_1#6526db66a.blank?vbadefaultcenterpage=1&amp;parentnodeid=396d514ac&amp;vbapositionanswer=12&amp;vbahtmlprocessed=1&amp;bbb=1"/>
              <p:cNvSpPr/>
              <p:nvPr/>
            </p:nvSpPr>
            <p:spPr>
              <a:xfrm>
                <a:off x="3487420" y="3251835"/>
                <a:ext cx="795020" cy="35369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3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原则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14" name="P_6_AN.12_1#6526db66a.blank?vbadefaultcenterpage=1&amp;parentnodeid=396d514ac&amp;vbapositionanswer=12&amp;vbahtmlprocessed=1&amp;bbb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7420" y="3251835"/>
                <a:ext cx="795020" cy="353695"/>
              </a:xfrm>
              <a:prstGeom prst="rect">
                <a:avLst/>
              </a:prstGeom>
              <a:blipFill rotWithShape="1">
                <a:blip r:embed="rId5"/>
                <a:stretch>
                  <a:fillRect l="-10224" r="-10543" b="-77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对象 2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432277" y="1619568"/>
          <a:ext cx="10739755" cy="23729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58" name="文档" r:id="rId6" imgW="12595860" imgH="3238500" progId="Word.Document.12">
                  <p:embed/>
                </p:oleObj>
              </mc:Choice>
              <mc:Fallback>
                <p:oleObj name="文档" r:id="rId6" imgW="12595860" imgH="3238500" progId="Word.Document.12">
                  <p:embed/>
                  <p:pic>
                    <p:nvPicPr>
                      <p:cNvPr id="0" name="图片 1464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277" y="1619568"/>
                        <a:ext cx="10739755" cy="23729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4_BD#638cee872?vbadefaultcenterpage=1&amp;parentnodeid=7caf08a94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048" y="756000"/>
            <a:ext cx="4562856" cy="530352"/>
          </a:xfrm>
          <a:prstGeom prst="rect">
            <a:avLst/>
          </a:prstGeom>
        </p:spPr>
      </p:pic>
      <p:sp>
        <p:nvSpPr>
          <p:cNvPr id="3" name="C_5_BD#3b195db09?vbadefaultcenterpage=1&amp;parentnodeid=638cee872&amp;vbahtmlprocessed=1"/>
          <p:cNvSpPr/>
          <p:nvPr/>
        </p:nvSpPr>
        <p:spPr>
          <a:xfrm>
            <a:off x="502920" y="1419448"/>
            <a:ext cx="11183112" cy="949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题组1</a:t>
            </a:r>
            <a:r>
              <a:rPr lang="en-US" altLang="zh-CN" sz="2600" b="1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走出误区</a:t>
            </a:r>
            <a:endParaRPr lang="en-US" altLang="zh-CN" sz="2600" dirty="0"/>
          </a:p>
        </p:txBody>
      </p:sp>
      <p:sp>
        <p:nvSpPr>
          <p:cNvPr id="4" name="QO_6_BD.13_1#e86eaf6b3?vbadefaultcenterpage=1&amp;parentnodeid=3b195db09&amp;vbahtmlprocessed=1"/>
          <p:cNvSpPr/>
          <p:nvPr/>
        </p:nvSpPr>
        <p:spPr>
          <a:xfrm>
            <a:off x="502920" y="2012952"/>
            <a:ext cx="11183112" cy="4900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algn="l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1. </a:t>
            </a:r>
            <a:r>
              <a:rPr lang="en-US" altLang="zh-CN" sz="2400" b="0" i="0" dirty="0" err="1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判一判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.（对的打“√”,错的打“×”）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QT_7_BD.14_1#0414c2829?vbadefaultcenterpage=1&amp;parentnodeid=e86eaf6b3&amp;vbahtmlprocessed=1&amp;bbb=1"/>
              <p:cNvSpPr/>
              <p:nvPr/>
            </p:nvSpPr>
            <p:spPr>
              <a:xfrm>
                <a:off x="502920" y="2567591"/>
                <a:ext cx="11580813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𝑋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表示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次重复抛掷1枚骰子出现点数是3的倍数的次数，则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𝑋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服从二项分布.(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T_7_BD.14_1#0414c2829?vbadefaultcenterpage=1&amp;parentnodeid=e86eaf6b3&amp;vbahtmlprocessed=1&amp;bbb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567591"/>
                <a:ext cx="11580813" cy="486029"/>
              </a:xfrm>
              <a:prstGeom prst="rect">
                <a:avLst/>
              </a:prstGeom>
              <a:blipFill rotWithShape="1">
                <a:blip r:embed="rId4"/>
                <a:stretch>
                  <a:fillRect t="-59" r="3" b="-128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QT_7_AN.15_1#0414c2829.bracket?vbadefaultcenterpage=1&amp;parentnodeid=e86eaf6b3&amp;vbapositionanswer=13&amp;vbahtmlprocessed=1"/>
          <p:cNvSpPr/>
          <p:nvPr/>
        </p:nvSpPr>
        <p:spPr>
          <a:xfrm>
            <a:off x="11213211" y="2567591"/>
            <a:ext cx="387350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√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QT_7_BD.16_1#2502e4037?vbadefaultcenterpage=1&amp;parentnodeid=e86eaf6b3&amp;vbahtmlprocessed=1&amp;bbb=1&amp;hasbroken=1"/>
              <p:cNvSpPr/>
              <p:nvPr/>
            </p:nvSpPr>
            <p:spPr>
              <a:xfrm>
                <a:off x="502920" y="3113691"/>
                <a:ext cx="11183112" cy="48602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（2）从4名男演员和3名女演员中选出4人，其中女演员的人数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𝑋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服从超几何分布. (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7" name="QT_7_BD.16_1#2502e4037?vbadefaultcenterpage=1&amp;parentnodeid=e86eaf6b3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113691"/>
                <a:ext cx="11183112" cy="486029"/>
              </a:xfrm>
              <a:prstGeom prst="rect">
                <a:avLst/>
              </a:prstGeom>
              <a:blipFill rotWithShape="1">
                <a:blip r:embed="rId5"/>
                <a:stretch>
                  <a:fillRect t="-59" r="-5047" b="-128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QT_7_AN.17_1#2502e4037.bracket?vbadefaultcenterpage=1&amp;parentnodeid=e86eaf6b3&amp;vbapositionanswer=14&amp;vbahtmlprocessed=1"/>
          <p:cNvSpPr/>
          <p:nvPr/>
        </p:nvSpPr>
        <p:spPr>
          <a:xfrm>
            <a:off x="11362500" y="3113691"/>
            <a:ext cx="387350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√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QT_7_BD.18_1#9eece6e8e?vbadefaultcenterpage=1&amp;parentnodeid=e86eaf6b3&amp;vbahtmlprocessed=1"/>
              <p:cNvSpPr/>
              <p:nvPr/>
            </p:nvSpPr>
            <p:spPr>
              <a:xfrm>
                <a:off x="502920" y="3659791"/>
                <a:ext cx="11183112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（3）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重伯努利试验中各次试验的结果相互独立.(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9" name="QT_7_BD.18_1#9eece6e8e?vbadefaultcenterpage=1&amp;parentnodeid=e86eaf6b3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659791"/>
                <a:ext cx="11183112" cy="486029"/>
              </a:xfrm>
              <a:prstGeom prst="rect">
                <a:avLst/>
              </a:prstGeom>
              <a:blipFill rotWithShape="1">
                <a:blip r:embed="rId6"/>
                <a:stretch>
                  <a:fillRect t="-59" r="1" b="-128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QT_7_AN.19_1#9eece6e8e.bracket?vbadefaultcenterpage=1&amp;parentnodeid=e86eaf6b3&amp;vbapositionanswer=15&amp;vbahtmlprocessed=1"/>
          <p:cNvSpPr/>
          <p:nvPr/>
        </p:nvSpPr>
        <p:spPr>
          <a:xfrm>
            <a:off x="7147052" y="3659791"/>
            <a:ext cx="387350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√</a:t>
            </a:r>
            <a:endParaRPr lang="en-US" altLang="zh-CN" sz="2400" dirty="0"/>
          </a:p>
        </p:txBody>
      </p:sp>
      <p:sp>
        <p:nvSpPr>
          <p:cNvPr id="11" name="QT_7_BD.20_1#7f91ee0f0?vbadefaultcenterpage=1&amp;parentnodeid=e86eaf6b3&amp;vbahtmlprocessed=1"/>
          <p:cNvSpPr/>
          <p:nvPr/>
        </p:nvSpPr>
        <p:spPr>
          <a:xfrm>
            <a:off x="502920" y="4149948"/>
            <a:ext cx="11183112" cy="4860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algn="l"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（4）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正态分布是对连续型随机变量而言的.(</a:t>
            </a:r>
            <a:r>
              <a:rPr lang="en-US" altLang="zh-CN" sz="2400" b="0" i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  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)</a:t>
            </a:r>
            <a:r>
              <a:rPr lang="en-US" altLang="zh-CN" sz="2400" b="0" i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endParaRPr lang="en-US" altLang="zh-CN" sz="2400" dirty="0"/>
          </a:p>
        </p:txBody>
      </p:sp>
      <p:sp>
        <p:nvSpPr>
          <p:cNvPr id="12" name="QT_7_AN.21_1#7f91ee0f0.bracket?vbadefaultcenterpage=1&amp;parentnodeid=e86eaf6b3&amp;vbapositionanswer=16&amp;vbahtmlprocessed=1"/>
          <p:cNvSpPr/>
          <p:nvPr/>
        </p:nvSpPr>
        <p:spPr>
          <a:xfrm>
            <a:off x="6357620" y="4149948"/>
            <a:ext cx="387350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√</a:t>
            </a:r>
            <a:endParaRPr lang="en-US" altLang="zh-CN" sz="2400" dirty="0"/>
          </a:p>
        </p:txBody>
      </p:sp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nimBg="1"/>
      <p:bldP spid="8" grpId="0" build="p" animBg="1"/>
      <p:bldP spid="10" grpId="0" build="p" animBg="1"/>
      <p:bldP spid="12" grpId="0" build="p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BD.22_1#76ed98cc8?vbadefaultcenterpage=1&amp;parentnodeid=3b195db09&amp;vbahtmlprocessed=1&amp;bbb=1&amp;hasbroken=1"/>
              <p:cNvSpPr/>
              <p:nvPr/>
            </p:nvSpPr>
            <p:spPr>
              <a:xfrm>
                <a:off x="502920" y="965087"/>
                <a:ext cx="11183112" cy="181400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（易错题）甲、乙两名羽毛球运动员之间要进行三场比赛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，且这三场比赛可看作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三重伯努利试验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，若甲至少取胜一次的概率为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63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64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，则甲恰好取胜一次的概率为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6_BD.22_1#76ed98cc8?vbadefaultcenterpage=1&amp;parentnodeid=3b195db09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965087"/>
                <a:ext cx="11183112" cy="1814005"/>
              </a:xfrm>
              <a:prstGeom prst="rect">
                <a:avLst/>
              </a:prstGeom>
              <a:blipFill rotWithShape="1">
                <a:blip r:embed="rId3"/>
                <a:stretch>
                  <a:fillRect t="-29" r="1" b="-3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QC_6_AN.23_1#76ed98cc8.bracket?vbadefaultcenterpage=1&amp;parentnodeid=3b195db09&amp;vbapositionanswer=17&amp;vbahtmlprocessed=1"/>
          <p:cNvSpPr/>
          <p:nvPr/>
        </p:nvSpPr>
        <p:spPr>
          <a:xfrm>
            <a:off x="769620" y="2293063"/>
            <a:ext cx="441325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C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QC_6_BD.24_1#76ed98cc8.choices?vbadefaultcenterpage=1&amp;parentnodeid=3b195db09&amp;vbahtmlprocessed=1"/>
              <p:cNvSpPr/>
              <p:nvPr/>
            </p:nvSpPr>
            <p:spPr>
              <a:xfrm>
                <a:off x="502920" y="2781695"/>
                <a:ext cx="11183112" cy="7144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50000"/>
                  </a:lnSpc>
                  <a:tabLst>
                    <a:tab pos="2798445" algn="l"/>
                    <a:tab pos="5572125" algn="l"/>
                    <a:tab pos="847280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64</m:t>
                        </m:r>
                      </m:den>
                    </m:f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27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64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C_6_BD.24_1#76ed98cc8.choices?vbadefaultcenterpage=1&amp;parentnodeid=3b195db09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781695"/>
                <a:ext cx="11183112" cy="714439"/>
              </a:xfrm>
              <a:prstGeom prst="rect">
                <a:avLst/>
              </a:prstGeom>
              <a:blipFill rotWithShape="1">
                <a:blip r:embed="rId4"/>
                <a:stretch>
                  <a:fillRect t="-55" r="1" b="-97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QC_6_EX.25_1#76ed98cc8?vbadefaultcenterpage=1&amp;parentnodeid=3b195db09&amp;vbahtmlprocessed=1"/>
          <p:cNvSpPr/>
          <p:nvPr/>
        </p:nvSpPr>
        <p:spPr>
          <a:xfrm>
            <a:off x="502920" y="3505595"/>
            <a:ext cx="11183112" cy="4900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【</a:t>
            </a: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易错点</a:t>
            </a: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】本题容易混淆概率模型.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QC_6_AS.26_1#76ed98cc8?vbadefaultcenterpage=1&amp;parentnodeid=3b195db09&amp;vbahtmlprocessed=1&amp;bbb=1&amp;hasbroken=1"/>
              <p:cNvSpPr/>
              <p:nvPr/>
            </p:nvSpPr>
            <p:spPr>
              <a:xfrm>
                <a:off x="502920" y="4000895"/>
                <a:ext cx="11183112" cy="218001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设“甲取胜”为事件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，每次甲胜的概率为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𝑝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，由题意得，事件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发生的次数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𝑋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～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，则有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1−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63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64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𝑝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，则事件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恰好发生一次的概率为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C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sub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p>
                    </m:sSub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64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.故选C.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6" name="QC_6_AS.26_1#76ed98cc8?vbadefaultcenterpage=1&amp;parentnodeid=3b195db09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4000895"/>
                <a:ext cx="11183112" cy="2180019"/>
              </a:xfrm>
              <a:prstGeom prst="rect">
                <a:avLst/>
              </a:prstGeom>
              <a:blipFill rotWithShape="1">
                <a:blip r:embed="rId5"/>
                <a:stretch>
                  <a:fillRect t="-18" r="1" b="-33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5" grpId="0" build="p" animBg="1"/>
      <p:bldP spid="6" grpId="0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5_BD#2bdb62b10?vbadefaultcenterpage=1&amp;parentnodeid=638cee872&amp;vbahtmlprocessed=1"/>
          <p:cNvSpPr/>
          <p:nvPr/>
        </p:nvSpPr>
        <p:spPr>
          <a:xfrm>
            <a:off x="502920" y="756000"/>
            <a:ext cx="11183112" cy="949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题组2</a:t>
            </a:r>
            <a:r>
              <a:rPr lang="en-US" altLang="zh-CN" sz="2600" b="1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走进教材</a:t>
            </a:r>
            <a:endParaRPr lang="en-US" altLang="zh-CN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QC_6_BD.27_1#1b9c6c96e?vbadefaultcenterpage=1&amp;parentnodeid=2bdb62b10&amp;vbahtmlprocessed=1&amp;bbb=1&amp;hasbroken=1"/>
              <p:cNvSpPr/>
              <p:nvPr/>
            </p:nvSpPr>
            <p:spPr>
              <a:xfrm>
                <a:off x="502920" y="1348391"/>
                <a:ext cx="11183112" cy="103466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3.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（人教A版选修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③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P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77</m:t>
                    </m:r>
                    <m:r>
                      <a:rPr lang="en-US" altLang="zh-CN" sz="2400" b="1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练习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T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（2）改编）已知在100件产品中有5件次品，有放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回地任意抽取20件，设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𝑋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表示这20件产品中的次品数，则(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C_6_BD.27_1#1b9c6c96e?vbadefaultcenterpage=1&amp;parentnodeid=2bdb62b10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48391"/>
                <a:ext cx="11183112" cy="1034669"/>
              </a:xfrm>
              <a:prstGeom prst="rect">
                <a:avLst/>
              </a:prstGeom>
              <a:blipFill rotWithShape="1">
                <a:blip r:embed="rId3"/>
                <a:stretch>
                  <a:fillRect t="-28" r="1" b="-255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QC_6_AN.28_1#1b9c6c96e.bracket?vbadefaultcenterpage=1&amp;parentnodeid=2bdb62b10&amp;vbapositionanswer=18&amp;vbahtmlprocessed=1"/>
          <p:cNvSpPr/>
          <p:nvPr/>
        </p:nvSpPr>
        <p:spPr>
          <a:xfrm>
            <a:off x="8240254" y="1882033"/>
            <a:ext cx="423863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B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QC_6_BD.29_1#1b9c6c96e.choices?vbadefaultcenterpage=1&amp;parentnodeid=2bdb62b10&amp;vbahtmlprocessed=1"/>
              <p:cNvSpPr/>
              <p:nvPr/>
            </p:nvSpPr>
            <p:spPr>
              <a:xfrm>
                <a:off x="544195" y="2955576"/>
                <a:ext cx="11183112" cy="47923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50000"/>
                  </a:lnSpc>
                  <a:tabLst>
                    <a:tab pos="2947670" algn="l"/>
                    <a:tab pos="5692775" algn="l"/>
                    <a:tab pos="8615680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𝑋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∼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100,0.05</m:t>
                        </m:r>
                      </m:e>
                    </m:d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𝑋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∼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20,0.05</m:t>
                        </m:r>
                      </m:e>
                    </m:d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𝑋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∼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100,0.95</m:t>
                        </m:r>
                      </m:e>
                    </m:d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𝑋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∼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20,0.05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C_6_BD.29_1#1b9c6c96e.choices?vbadefaultcenterpage=1&amp;parentnodeid=2bdb62b10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195" y="2955576"/>
                <a:ext cx="11183112" cy="479235"/>
              </a:xfrm>
              <a:prstGeom prst="rect">
                <a:avLst/>
              </a:prstGeom>
              <a:blipFill rotWithShape="1">
                <a:blip r:embed="rId4"/>
                <a:stretch>
                  <a:fillRect t="-60" r="1" b="-144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QC_6_AS.30_1#1b9c6c96e?vbadefaultcenterpage=1&amp;parentnodeid=2bdb62b10&amp;vbahtmlprocessed=1&amp;bbb=1&amp;hasbroken=1"/>
              <p:cNvSpPr/>
              <p:nvPr/>
            </p:nvSpPr>
            <p:spPr>
              <a:xfrm>
                <a:off x="502920" y="3557493"/>
                <a:ext cx="11183112" cy="127717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有放回地抽取，每次取到次品的概率都是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100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=0.05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，相当于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20次独立重复的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伯努利实验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，所以服从二项分布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20,0.05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.故选B.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6" name="QC_6_AS.30_1#1b9c6c96e?vbadefaultcenterpage=1&amp;parentnodeid=2bdb62b10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557493"/>
                <a:ext cx="11183112" cy="1277176"/>
              </a:xfrm>
              <a:prstGeom prst="rect">
                <a:avLst/>
              </a:prstGeom>
              <a:blipFill rotWithShape="1">
                <a:blip r:embed="rId5"/>
                <a:stretch>
                  <a:fillRect t="-17" r="1" b="-49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6" grpId="0" build="p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B_6_BD.31_1#c1427cf27?vbadefaultcenterpage=1&amp;parentnodeid=2bdb62b10&amp;vbahtmlprocessed=1&amp;bbb=1&amp;hasbroken=1"/>
              <p:cNvSpPr/>
              <p:nvPr/>
            </p:nvSpPr>
            <p:spPr>
              <a:xfrm>
                <a:off x="777240" y="1743820"/>
                <a:ext cx="11183112" cy="103466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4.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（双空题）（人教A版选修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③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P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76</m:t>
                    </m:r>
                    <m:r>
                      <a:rPr lang="en-US" altLang="zh-CN" sz="2400" b="1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T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改编）若将一枚质地均匀的硬币连续抛掷4</a:t>
                </a:r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次，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𝑋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表示“正面朝上”出现的次数,则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𝐸𝑋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</m:oMath>
                </a14:m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𝐷𝑋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B_6_BD.31_1#c1427cf27?vbadefaultcenterpage=1&amp;parentnodeid=2bdb62b10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40" y="1743820"/>
                <a:ext cx="11183112" cy="1034669"/>
              </a:xfrm>
              <a:prstGeom prst="rect">
                <a:avLst/>
              </a:prstGeom>
              <a:blipFill rotWithShape="1">
                <a:blip r:embed="rId3"/>
                <a:stretch>
                  <a:fillRect t="-11" r="1" b="-25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QB_6_AN.32_1#c1427cf27.blank?vbadefaultcenterpage=1&amp;parentnodeid=2bdb62b10&amp;vbapositionanswer=19&amp;vbahtmlprocessed=1"/>
          <p:cNvSpPr/>
          <p:nvPr/>
        </p:nvSpPr>
        <p:spPr>
          <a:xfrm>
            <a:off x="6342634" y="2296726"/>
            <a:ext cx="373063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2</a:t>
            </a:r>
            <a:endParaRPr lang="en-US" altLang="zh-CN" sz="2400" dirty="0"/>
          </a:p>
        </p:txBody>
      </p:sp>
      <p:sp>
        <p:nvSpPr>
          <p:cNvPr id="4" name="QB_6_AN.33_1#c1427cf27.blank?vbadefaultcenterpage=1&amp;parentnodeid=2bdb62b10&amp;vbapositionanswer=20&amp;vbahtmlprocessed=1"/>
          <p:cNvSpPr/>
          <p:nvPr/>
        </p:nvSpPr>
        <p:spPr>
          <a:xfrm>
            <a:off x="7852347" y="2299889"/>
            <a:ext cx="373063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1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QB_6_AS.34_1#c1427cf27?vbadefaultcenterpage=1&amp;parentnodeid=2bdb62b10&amp;vbahtmlprocessed=1&amp;bbb=1&amp;hasbroken=1"/>
              <p:cNvSpPr/>
              <p:nvPr/>
            </p:nvSpPr>
            <p:spPr>
              <a:xfrm>
                <a:off x="502920" y="2919712"/>
                <a:ext cx="11183112" cy="234848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一枚质地均匀的硬币抛掷一次正面朝上的概率为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，且每次是否正面朝上相互</a:t>
                </a:r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独立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𝑋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～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4,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𝐸𝑋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𝑛𝑝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=4×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</a:p>
              <a:p>
                <a:pPr algn="l"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𝐷𝑋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𝑛𝑝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𝑝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=4×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1−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B_6_AS.34_1#c1427cf27?vbadefaultcenterpage=1&amp;parentnodeid=2bdb62b10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919712"/>
                <a:ext cx="11183112" cy="2348484"/>
              </a:xfrm>
              <a:prstGeom prst="rect">
                <a:avLst/>
              </a:prstGeom>
              <a:blipFill rotWithShape="1">
                <a:blip r:embed="rId4"/>
                <a:stretch>
                  <a:fillRect t="-26" r="1" b="-25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build="p" animBg="1"/>
      <p:bldP spid="5" grpId="0" build="p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5_BD#3354978ba?vbadefaultcenterpage=1&amp;parentnodeid=638cee872&amp;vbahtmlprocessed=1"/>
          <p:cNvSpPr/>
          <p:nvPr/>
        </p:nvSpPr>
        <p:spPr>
          <a:xfrm>
            <a:off x="502920" y="756000"/>
            <a:ext cx="11183112" cy="949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题组3</a:t>
            </a:r>
            <a:r>
              <a:rPr lang="en-US" altLang="zh-CN" sz="2600" b="1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走向高考</a:t>
            </a:r>
            <a:endParaRPr lang="en-US" altLang="zh-CN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QB_6_BD.35_1#bbe616912?vbadefaultcenterpage=1&amp;parentnodeid=3354978ba&amp;vbahtmlprocessed=1&amp;bbb=1&amp;hasbroken=1"/>
              <p:cNvSpPr/>
              <p:nvPr/>
            </p:nvSpPr>
            <p:spPr>
              <a:xfrm>
                <a:off x="502920" y="1348391"/>
                <a:ext cx="11183112" cy="103466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5.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（2022年新高考Ⅱ卷）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已知随机变量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𝑋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服从正态分布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2,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，且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2&lt;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𝑋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≤2.5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=0.36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𝑋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&gt;2.5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B_6_BD.35_1#bbe616912?vbadefaultcenterpage=1&amp;parentnodeid=3354978ba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48391"/>
                <a:ext cx="11183112" cy="1034669"/>
              </a:xfrm>
              <a:prstGeom prst="rect">
                <a:avLst/>
              </a:prstGeom>
              <a:blipFill rotWithShape="1">
                <a:blip r:embed="rId3"/>
                <a:stretch>
                  <a:fillRect t="-28" r="1" b="-60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QB_6_AN.36_1#bbe616912.blank?vbadefaultcenterpage=1&amp;parentnodeid=3354978ba&amp;vbapositionanswer=21&amp;vbahtmlprocessed=1"/>
          <p:cNvSpPr/>
          <p:nvPr/>
        </p:nvSpPr>
        <p:spPr>
          <a:xfrm>
            <a:off x="5866003" y="1858931"/>
            <a:ext cx="754063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0.14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QB_6_AS.37_1#bbe616912?vbadefaultcenterpage=1&amp;parentnodeid=3354978ba&amp;vbahtmlprocessed=1&amp;bbb=1&amp;hasbroken=1"/>
              <p:cNvSpPr/>
              <p:nvPr/>
            </p:nvSpPr>
            <p:spPr>
              <a:xfrm>
                <a:off x="502920" y="2384648"/>
                <a:ext cx="11183112" cy="103867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由题意可知，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𝑋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&gt;2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=0.5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𝑋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&gt;2.5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𝑋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&gt;2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2&lt;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𝑋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≤2.5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=0.5−0.36=0.14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B_6_AS.37_1#bbe616912?vbadefaultcenterpage=1&amp;parentnodeid=3354978ba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384648"/>
                <a:ext cx="11183112" cy="1038670"/>
              </a:xfrm>
              <a:prstGeom prst="rect">
                <a:avLst/>
              </a:prstGeom>
              <a:blipFill rotWithShape="1">
                <a:blip r:embed="rId4"/>
                <a:stretch>
                  <a:fillRect t="-21" r="1" b="-5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build="p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3_BD#c013ed5c8.fixed?vbadefaultcenterpage=1&amp;parentnodeid=089ed854e&amp;vbahtmlprocessed=1"/>
          <p:cNvSpPr/>
          <p:nvPr/>
        </p:nvSpPr>
        <p:spPr>
          <a:xfrm>
            <a:off x="283464" y="2779776"/>
            <a:ext cx="11594592" cy="7223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latinLnBrk="1">
              <a:lnSpc>
                <a:spcPct val="100000"/>
              </a:lnSpc>
            </a:pPr>
            <a:r>
              <a:rPr lang="en-US" altLang="zh-CN" sz="4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考点聚焦·突破</a:t>
            </a:r>
            <a:endParaRPr lang="en-US" altLang="zh-CN" sz="4400" dirty="0"/>
          </a:p>
        </p:txBody>
      </p:sp>
      <p:pic>
        <p:nvPicPr>
          <p:cNvPr id="3" name="C_3#c013ed5c8.fixed?vbadefaultcenterpage=1&amp;parentnodeid=089ed854e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3575304"/>
            <a:ext cx="9756648" cy="82296"/>
          </a:xfrm>
          <a:prstGeom prst="rect">
            <a:avLst/>
          </a:prstGeom>
        </p:spPr>
      </p:pic>
    </p:spTree>
  </p:cSld>
  <p:clrMapOvr>
    <a:masterClrMapping/>
  </p:clrMapOvr>
  <p:transition>
    <p:split dir="in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_4_BD#faa991ff5?vbadefaultcenterpage=1&amp;parentnodeid=c013ed5c8&amp;vbahtmlprocessed=1"/>
              <p:cNvSpPr/>
              <p:nvPr/>
            </p:nvSpPr>
            <p:spPr>
              <a:xfrm>
                <a:off x="502920" y="756000"/>
                <a:ext cx="11183112" cy="80365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800" b="1" i="0" dirty="0">
                    <a:solidFill>
                      <a:srgbClr val="6E87BD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考点一</a:t>
                </a:r>
                <a:r>
                  <a:rPr lang="en-US" altLang="zh-CN" sz="2800" b="1" i="0" dirty="0">
                    <a:solidFill>
                      <a:srgbClr val="6E87BD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0" dirty="0">
                        <a:solidFill>
                          <a:srgbClr val="6E87BD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𝒏</m:t>
                    </m:r>
                  </m:oMath>
                </a14:m>
                <a:r>
                  <a:rPr lang="en-US" altLang="zh-CN" sz="100" b="1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800" b="1" i="0" dirty="0">
                    <a:solidFill>
                      <a:srgbClr val="6E87BD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重伯努利试验与二项分布［自主练透］</a:t>
                </a:r>
                <a:endParaRPr lang="en-US" altLang="zh-CN" sz="2800" dirty="0"/>
              </a:p>
            </p:txBody>
          </p:sp>
        </mc:Choice>
        <mc:Fallback xmlns="">
          <p:sp>
            <p:nvSpPr>
              <p:cNvPr id="2" name="C_4_BD#faa991ff5?vbadefaultcenterpage=1&amp;parentnodeid=c013ed5c8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756000"/>
                <a:ext cx="11183112" cy="803656"/>
              </a:xfrm>
              <a:prstGeom prst="rect">
                <a:avLst/>
              </a:prstGeom>
              <a:blipFill rotWithShape="1">
                <a:blip r:embed="rId3"/>
                <a:stretch>
                  <a:fillRect t="-44" r="1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QC_5_BD.38_1#0e688839d?vbadefaultcenterpage=1&amp;parentnodeid=faa991ff5&amp;vbahtmlprocessed=1&amp;bbb=1&amp;hasbroken=1"/>
              <p:cNvSpPr/>
              <p:nvPr/>
            </p:nvSpPr>
            <p:spPr>
              <a:xfrm>
                <a:off x="502920" y="1388362"/>
                <a:ext cx="11183112" cy="103466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根据调查可知，大学生创业成功与失败的概率分别为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，且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𝑎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𝑏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则某高校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四名大学生毕业后自主创业，其中至少有两名大学生创业成功的概率为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C_5_BD.38_1#0e688839d?vbadefaultcenterpage=1&amp;parentnodeid=faa991ff5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88362"/>
                <a:ext cx="11183112" cy="1034669"/>
              </a:xfrm>
              <a:prstGeom prst="rect">
                <a:avLst/>
              </a:prstGeom>
              <a:blipFill rotWithShape="1">
                <a:blip r:embed="rId4"/>
                <a:stretch>
                  <a:fillRect t="-24" r="1" b="-60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QC_5_AN.39_1#0e688839d.bracket?vbadefaultcenterpage=1&amp;parentnodeid=faa991ff5&amp;vbapositionanswer=22&amp;vbahtmlprocessed=1"/>
          <p:cNvSpPr/>
          <p:nvPr/>
        </p:nvSpPr>
        <p:spPr>
          <a:xfrm>
            <a:off x="10231120" y="1937002"/>
            <a:ext cx="423863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B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QC_5_BD.40_1#0e688839d.choices?vbadefaultcenterpage=1&amp;parentnodeid=faa991ff5&amp;vbahtmlprocessed=1"/>
              <p:cNvSpPr/>
              <p:nvPr/>
            </p:nvSpPr>
            <p:spPr>
              <a:xfrm>
                <a:off x="502920" y="2435448"/>
                <a:ext cx="11183112" cy="72097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50000"/>
                  </a:lnSpc>
                  <a:tabLst>
                    <a:tab pos="2893695" algn="l"/>
                    <a:tab pos="5635625" algn="l"/>
                    <a:tab pos="850455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8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81</m:t>
                        </m:r>
                      </m:den>
                    </m:f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8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</m:t>
                        </m:r>
                      </m:den>
                    </m:f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7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24</m:t>
                        </m:r>
                      </m:den>
                    </m:f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C_5_BD.40_1#0e688839d.choices?vbadefaultcenterpage=1&amp;parentnodeid=faa991ff5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435448"/>
                <a:ext cx="11183112" cy="720979"/>
              </a:xfrm>
              <a:prstGeom prst="rect">
                <a:avLst/>
              </a:prstGeom>
              <a:blipFill rotWithShape="1">
                <a:blip r:embed="rId5"/>
                <a:stretch>
                  <a:fillRect t="-31" r="1" b="-98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QC_5_AS.41_1#0e688839d?vbadefaultcenterpage=1&amp;parentnodeid=faa991ff5&amp;vbahtmlprocessed=1&amp;bbb=1&amp;hasbroken=1"/>
              <p:cNvSpPr/>
              <p:nvPr/>
            </p:nvSpPr>
            <p:spPr>
              <a:xfrm>
                <a:off x="502920" y="3159348"/>
                <a:ext cx="11183112" cy="215588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由题意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=2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=1,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解得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eqArr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&amp;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𝑏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,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则四名大学生中至少有两名创业成功的概率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=1−</m:t>
                    </m:r>
                    <m:sSubSup>
                      <m:sSub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C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sub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p>
                    </m:sSub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3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8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.故选B.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6" name="QC_5_AS.41_1#0e688839d?vbadefaultcenterpage=1&amp;parentnodeid=faa991ff5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159348"/>
                <a:ext cx="11183112" cy="2155889"/>
              </a:xfrm>
              <a:prstGeom prst="rect">
                <a:avLst/>
              </a:prstGeom>
              <a:blipFill rotWithShape="1">
                <a:blip r:embed="rId6"/>
                <a:stretch>
                  <a:fillRect t="-10" r="1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6" grpId="0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split dir="in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5_BD.42_1#90e59e1f2?vbadefaultcenterpage=1&amp;parentnodeid=faa991ff5&amp;vbahtmlprocessed=1&amp;bbb=1&amp;hasbroken=1"/>
              <p:cNvSpPr/>
              <p:nvPr/>
            </p:nvSpPr>
            <p:spPr>
              <a:xfrm>
                <a:off x="502920" y="2533410"/>
                <a:ext cx="11183112" cy="103466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体育课上进行投篮测试，每人投篮3次，至少投中1次则通过测试.某同学每次投中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的概率为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0.6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且各次投篮是否投中相互独立，则该同学通过测试的概率为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(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5_BD.42_1#90e59e1f2?vbadefaultcenterpage=1&amp;parentnodeid=faa991ff5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533410"/>
                <a:ext cx="11183112" cy="1034669"/>
              </a:xfrm>
              <a:prstGeom prst="rect">
                <a:avLst/>
              </a:prstGeom>
              <a:blipFill rotWithShape="1">
                <a:blip r:embed="rId3"/>
                <a:stretch>
                  <a:fillRect t="-38" r="1" b="-60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QC_5_AN.43_1#90e59e1f2.bracket?vbadefaultcenterpage=1&amp;parentnodeid=faa991ff5&amp;vbapositionanswer=23&amp;vbahtmlprocessed=1"/>
          <p:cNvSpPr/>
          <p:nvPr/>
        </p:nvSpPr>
        <p:spPr>
          <a:xfrm>
            <a:off x="10616883" y="3082050"/>
            <a:ext cx="441325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D</a:t>
            </a:r>
            <a:endParaRPr lang="en-US" altLang="zh-CN" sz="2400" dirty="0"/>
          </a:p>
        </p:txBody>
      </p:sp>
      <p:sp>
        <p:nvSpPr>
          <p:cNvPr id="4" name="QC_5_BD.44_1#90e59e1f2.choices?vbadefaultcenterpage=1&amp;parentnodeid=faa991ff5&amp;vbahtmlprocessed=1"/>
          <p:cNvSpPr/>
          <p:nvPr/>
        </p:nvSpPr>
        <p:spPr>
          <a:xfrm>
            <a:off x="502920" y="3575318"/>
            <a:ext cx="11183112" cy="4860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latinLnBrk="1">
              <a:lnSpc>
                <a:spcPct val="150000"/>
              </a:lnSpc>
              <a:tabLst>
                <a:tab pos="2861945" algn="l"/>
                <a:tab pos="5699125" algn="l"/>
                <a:tab pos="8536305" algn="l"/>
              </a:tabLst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A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.0.064</a:t>
            </a:r>
            <a:r>
              <a:rPr lang="en-US" altLang="zh-CN" sz="2400" b="0" i="0" spc="-103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B.0.600</a:t>
            </a:r>
            <a:r>
              <a:rPr lang="en-US" altLang="zh-CN" sz="2400" b="0" i="0" spc="-103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C.0.784</a:t>
            </a:r>
            <a:r>
              <a:rPr lang="en-US" altLang="zh-CN" sz="2400" b="0" i="0" spc="-103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	</a:t>
            </a:r>
            <a:r>
              <a:rPr lang="en-US" altLang="zh-CN" sz="2400" b="0" i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D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.0.936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QC_5_AS.45_1#90e59e1f2?vbadefaultcenterpage=1&amp;parentnodeid=faa991ff5&amp;vbahtmlprocessed=1"/>
              <p:cNvSpPr/>
              <p:nvPr/>
            </p:nvSpPr>
            <p:spPr>
              <a:xfrm>
                <a:off x="502920" y="4126561"/>
                <a:ext cx="11183112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该同学通过测试的概率为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1−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0.4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=0.936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，故选D.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C_5_AS.45_1#90e59e1f2?vbadefaultcenterpage=1&amp;parentnodeid=faa991ff5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4126561"/>
                <a:ext cx="11183112" cy="486029"/>
              </a:xfrm>
              <a:prstGeom prst="rect">
                <a:avLst/>
              </a:prstGeom>
              <a:blipFill rotWithShape="1">
                <a:blip r:embed="rId4"/>
                <a:stretch>
                  <a:fillRect t="-68" r="1" b="-184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5" grpId="0" build="p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5_BD.46_1#9bdea2c7d?segpoint=1&amp;vbadefaultcenterpage=1&amp;parentnodeid=faa991ff5&amp;vbahtmlprocessed=1&amp;bbb=1&amp;hasbroken=1"/>
              <p:cNvSpPr/>
              <p:nvPr/>
            </p:nvSpPr>
            <p:spPr>
              <a:xfrm>
                <a:off x="502920" y="1206260"/>
                <a:ext cx="11183112" cy="368725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3.</a:t>
                </a:r>
                <a:r>
                  <a:rPr lang="en-US" altLang="zh-CN" sz="2400" b="0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（2024 </a:t>
                </a:r>
                <a:r>
                  <a:rPr lang="en-US" altLang="zh-CN" sz="2400" b="1" i="0" dirty="0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· </a:t>
                </a:r>
                <a:r>
                  <a:rPr lang="en-US" altLang="zh-CN" sz="2400" b="0" i="0" dirty="0" err="1">
                    <a:solidFill>
                      <a:srgbClr val="E81B23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武汉质检）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某省推出的高考新方案是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3+1+2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”模型，“3”是语文、外语、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数学三科必考，“1”是在物理与历史两科中选择一科，“2”是在化学、生物、政治、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地理四科中选择两科作为高考科目.某学校为做好选课走班教学，给出三种可供选择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的组合进行模拟选课，其中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组合：物理、化学、生物；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组合：历史、政治、地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理；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组合：物理、化学、地理.根据选课数据得到，选择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组合的概率为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，选择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组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合的概率为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，选择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组合的概率为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，甲、乙、丙三位同学每人选课是相互独立的.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5_BD.46_1#9bdea2c7d?segpoint=1&amp;vbadefaultcenterpage=1&amp;parentnodeid=faa991ff5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206260"/>
                <a:ext cx="11183112" cy="3687255"/>
              </a:xfrm>
              <a:prstGeom prst="rect">
                <a:avLst/>
              </a:prstGeom>
              <a:blipFill rotWithShape="1">
                <a:blip r:embed="rId3"/>
                <a:stretch>
                  <a:fillRect t="-11" r="-1373" b="-20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QO_5_BD.46_2#9bdea2c7d?segpoint=1&amp;vbadefaultcenterpage=1&amp;parentnodeid=faa991ff5&amp;vbahtmlprocessed=1"/>
          <p:cNvSpPr/>
          <p:nvPr/>
        </p:nvSpPr>
        <p:spPr>
          <a:xfrm>
            <a:off x="502920" y="4902468"/>
            <a:ext cx="11183112" cy="4900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algn="l"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（1）求这三位同学恰好选择互不相同的组合的概率；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QO_5_BD.46_3#9bdea2c7d?segpoint=1&amp;vbadefaultcenterpage=1&amp;parentnodeid=faa991ff5&amp;vbahtmlprocessed=1"/>
              <p:cNvSpPr/>
              <p:nvPr/>
            </p:nvSpPr>
            <p:spPr>
              <a:xfrm>
                <a:off x="502920" y="5453711"/>
                <a:ext cx="11183112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𝜂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表示这三人中选择含地理的组合的人数，求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𝜂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的分布列及数学期望.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O_5_BD.46_3#9bdea2c7d?segpoint=1&amp;vbadefaultcenterpage=1&amp;parentnodeid=faa991ff5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5453711"/>
                <a:ext cx="11183112" cy="486029"/>
              </a:xfrm>
              <a:prstGeom prst="rect">
                <a:avLst/>
              </a:prstGeom>
              <a:blipFill rotWithShape="1">
                <a:blip r:embed="rId4"/>
                <a:stretch>
                  <a:fillRect t="-68" r="1" b="-128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5_AS.47_1#9bdea2c7d?vbadefaultcenterpage=1&amp;parentnodeid=faa991ff5&amp;vbahtmlprocessed=1&amp;bbb=1&amp;hasbroken=1"/>
              <p:cNvSpPr/>
              <p:nvPr/>
            </p:nvSpPr>
            <p:spPr>
              <a:xfrm>
                <a:off x="502920" y="1428986"/>
                <a:ext cx="11183112" cy="424992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表示“第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𝑖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位同学选择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组合”，用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表示“第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𝑖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位同学选择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组合”，用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表示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“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𝑖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位同学选择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𝐶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组合”，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𝑖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，2，3.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由题意可知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𝐶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相互独立，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1）三位同学恰好选择不同的组合共有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A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sub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sup>
                    </m:sSub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=6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种情况，每种情况的概率相同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，故三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位同学恰好选择不同组合的概率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=6×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=6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=6×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18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125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5_AS.47_1#9bdea2c7d?vbadefaultcenterpage=1&amp;parentnodeid=faa991ff5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428986"/>
                <a:ext cx="11183112" cy="4249928"/>
              </a:xfrm>
              <a:prstGeom prst="rect">
                <a:avLst/>
              </a:prstGeom>
              <a:blipFill rotWithShape="1">
                <a:blip r:embed="rId3"/>
                <a:stretch>
                  <a:fillRect t="-6" r="-90" b="-25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5_AS.47_2#9bdea2c7d?vbadefaultcenterpage=1&amp;parentnodeid=faa991ff5&amp;vbahtmlprocessed=1"/>
              <p:cNvSpPr/>
              <p:nvPr/>
            </p:nvSpPr>
            <p:spPr>
              <a:xfrm>
                <a:off x="502920" y="756000"/>
                <a:ext cx="11183112" cy="381457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（2）由题意知，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𝜂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的所有可能取值为0，1，2，3，且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𝜂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～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3,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𝜂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=0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bSup>
                      <m:sSub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C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sub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p>
                    </m:sSubSup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5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p>
                    </m:sSup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5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27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125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𝜂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=1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bSup>
                      <m:sSub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C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sub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p>
                    </m:sSubSup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5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5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54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125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𝜂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=2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bSup>
                      <m:sSub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C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sub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bSup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5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5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36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125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𝜂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=3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bSup>
                      <m:sSub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C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sub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sup>
                    </m:sSubSup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5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5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8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125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𝜂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的分布列为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5_AS.47_2#9bdea2c7d?vbadefaultcenterpage=1&amp;parentnodeid=faa991ff5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756000"/>
                <a:ext cx="11183112" cy="3814572"/>
              </a:xfrm>
              <a:prstGeom prst="rect">
                <a:avLst/>
              </a:prstGeom>
              <a:blipFill rotWithShape="1">
                <a:blip r:embed="rId3"/>
                <a:stretch>
                  <a:fillRect t="-9" r="1" b="-8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QO_5_AS.47_3#9bdea2c7d?colgroup=5,7,7,7,7&amp;vbadefaultcenterpage=1&amp;parentnodeid=faa991ff5&amp;vbahtmlprocessed=1"/>
              <p:cNvGraphicFramePr>
                <a:graphicFrameLocks noGrp="1"/>
              </p:cNvGraphicFramePr>
              <p:nvPr/>
            </p:nvGraphicFramePr>
            <p:xfrm>
              <a:off x="502920" y="4708748"/>
              <a:ext cx="11128248" cy="1157669"/>
            </p:xfrm>
            <a:graphic>
              <a:graphicData uri="http://schemas.openxmlformats.org/drawingml/2006/table">
                <a:tbl>
                  <a:tblPr/>
                  <a:tblGrid>
                    <a:gridCol w="1764792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34086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34086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34086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34086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35166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𝜂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 dirty="0">
                              <a:solidFill>
                                <a:srgbClr val="FF0000"/>
                              </a:solidFill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宋体" panose="02010600030101010101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FF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0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FF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1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FF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FF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3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2874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zh-CN" sz="2400" b="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27</m:t>
                                  </m:r>
                                </m:num>
                                <m:den>
                                  <m:r>
                                    <a:rPr lang="en-US" altLang="zh-CN" sz="2400" b="0" i="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125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zh-CN" sz="2400" b="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54</m:t>
                                  </m:r>
                                </m:num>
                                <m:den>
                                  <m:r>
                                    <a:rPr lang="en-US" altLang="zh-CN" sz="2400" b="0" i="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125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zh-CN" sz="2400" b="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36</m:t>
                                  </m:r>
                                </m:num>
                                <m:den>
                                  <m:r>
                                    <a:rPr lang="en-US" altLang="zh-CN" sz="2400" b="0" i="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125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zh-CN" sz="2400" b="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8</m:t>
                                  </m:r>
                                </m:num>
                                <m:den>
                                  <m:r>
                                    <a:rPr lang="en-US" altLang="zh-CN" sz="2400" b="0" i="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125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QO_5_AS.47_3#9bdea2c7d?colgroup=5,7,7,7,7&amp;vbadefaultcenterpage=1&amp;parentnodeid=faa991ff5&amp;vbahtmlprocessed=1"/>
              <p:cNvGraphicFramePr>
                <a:graphicFrameLocks noGrp="1"/>
              </p:cNvGraphicFramePr>
              <p:nvPr/>
            </p:nvGraphicFramePr>
            <p:xfrm>
              <a:off x="502920" y="4708748"/>
              <a:ext cx="11128248" cy="1078040"/>
            </p:xfrm>
            <a:graphic>
              <a:graphicData uri="http://schemas.openxmlformats.org/drawingml/2006/table">
                <a:tbl>
                  <a:tblPr/>
                  <a:tblGrid>
                    <a:gridCol w="1764792"/>
                    <a:gridCol w="2340864"/>
                    <a:gridCol w="2340864"/>
                    <a:gridCol w="2340864"/>
                    <a:gridCol w="2340864"/>
                  </a:tblGrid>
                  <a:tr h="4749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FF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0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FF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1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FF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FF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3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68707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QO_5_AS.47_4#9bdea2c7d?vbadefaultcenterpage=1&amp;parentnodeid=faa991ff5&amp;vbahtmlprocessed=1"/>
              <p:cNvSpPr/>
              <p:nvPr/>
            </p:nvSpPr>
            <p:spPr>
              <a:xfrm>
                <a:off x="502920" y="5915248"/>
                <a:ext cx="11183112" cy="72155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𝜂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=0×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27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125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+1×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54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125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+2×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36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125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+3×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8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125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O_5_AS.47_4#9bdea2c7d?vbadefaultcenterpage=1&amp;parentnodeid=faa991ff5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5915248"/>
                <a:ext cx="11183112" cy="721551"/>
              </a:xfrm>
              <a:prstGeom prst="rect">
                <a:avLst/>
              </a:prstGeom>
              <a:blipFill rotWithShape="1">
                <a:blip r:embed="rId5"/>
                <a:stretch>
                  <a:fillRect t="-31" r="1" b="-97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4" grpId="0" build="p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_5_BD#1cd12aff9?vbadefaultcenterpage=1&amp;parentnodeid=faa991ff5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0560" y="756000"/>
            <a:ext cx="3236976" cy="39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P_5_BD#1cd12aff9?vbadefaultcenterpage=1&amp;parentnodeid=faa991ff5&amp;vbahtmlprocessed=1&amp;bbb=1&amp;hasbroken=1"/>
              <p:cNvSpPr/>
              <p:nvPr/>
            </p:nvSpPr>
            <p:spPr>
              <a:xfrm>
                <a:off x="502920" y="1282288"/>
                <a:ext cx="11183112" cy="48928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35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 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重伯努利试验概率的解题策略</a:t>
                </a:r>
                <a:endParaRPr lang="en-US" altLang="zh-CN" sz="2400" dirty="0"/>
              </a:p>
              <a:p>
                <a:pPr latinLnBrk="1">
                  <a:lnSpc>
                    <a:spcPct val="135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（1）首先判断问题中涉及的试验是否为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重伯努利试验，判断时注意各次试验之间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35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是否相互独立，并且每次试验的结果是否只有两种，在任何一次试验中，某一事件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35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发生的概率是否都相等，全部满足才能用相关公式求解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</a:t>
                </a:r>
                <a:endParaRPr lang="en-US" altLang="zh-CN" sz="2400" dirty="0"/>
              </a:p>
              <a:p>
                <a:pPr latinLnBrk="1">
                  <a:lnSpc>
                    <a:spcPct val="135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（2）解此类题时常用互斥事件概率加法公式，相互独立事件概率乘法公式及对立事</a:t>
                </a:r>
              </a:p>
              <a:p>
                <a:pPr latinLnBrk="1">
                  <a:lnSpc>
                    <a:spcPct val="135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件的概率公式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35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判断某随机变量是否服从二项分布的关键点</a:t>
                </a:r>
                <a:endParaRPr lang="en-US" altLang="zh-CN" sz="2400" dirty="0"/>
              </a:p>
              <a:p>
                <a:pPr latinLnBrk="1">
                  <a:lnSpc>
                    <a:spcPct val="135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（1）在每一次试验中，事件发生的概率相同.</a:t>
                </a:r>
                <a:endParaRPr lang="en-US" altLang="zh-CN" sz="2400" dirty="0"/>
              </a:p>
              <a:p>
                <a:pPr latinLnBrk="1">
                  <a:lnSpc>
                    <a:spcPct val="135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（2）各次试验中的事件是相互独立的.</a:t>
                </a:r>
                <a:endParaRPr lang="en-US" altLang="zh-CN" sz="2400" dirty="0"/>
              </a:p>
              <a:p>
                <a:pPr latinLnBrk="1">
                  <a:lnSpc>
                    <a:spcPct val="135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（3）在每一次试验中，试验的结果只有两个，即发生与不发生.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P_5_BD#1cd12aff9?vbadefaultcenterpage=1&amp;parentnodeid=faa991ff5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282288"/>
                <a:ext cx="11183112" cy="4892866"/>
              </a:xfrm>
              <a:prstGeom prst="rect">
                <a:avLst/>
              </a:prstGeom>
              <a:blipFill rotWithShape="1">
                <a:blip r:embed="rId4"/>
                <a:stretch>
                  <a:fillRect t="-5" r="-237" b="-8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4_BD#b337b3903?vbadefaultcenterpage=1&amp;parentnodeid=c013ed5c8&amp;vbahtmlprocessed=1"/>
          <p:cNvSpPr/>
          <p:nvPr/>
        </p:nvSpPr>
        <p:spPr>
          <a:xfrm>
            <a:off x="502920" y="756000"/>
            <a:ext cx="11183112" cy="9956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考点二</a:t>
            </a:r>
            <a:r>
              <a:rPr lang="en-US" altLang="zh-CN" sz="2800" b="1" i="0" dirty="0">
                <a:solidFill>
                  <a:srgbClr val="6E87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超几何分布［师生共研］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QO_5_BD.48_1#be46f6f53?vbadefaultcenterpage=1&amp;parentnodeid=b337b3903&amp;vbahtmlprocessed=1&amp;bbb=1&amp;hasbroken=1"/>
              <p:cNvSpPr/>
              <p:nvPr/>
            </p:nvSpPr>
            <p:spPr>
              <a:xfrm>
                <a:off x="502920" y="1388362"/>
                <a:ext cx="11183112" cy="181063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典例1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某公司为了提高服务质量，决定对使用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两种套餐的集团用户进行调查，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准备从本市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∈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1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𝐍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个人数超过1000人的大集团和4个人数低于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200人的小集团中随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机抽取若干个集团进行调查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.若一次抽取2个集团，则全是小集团的概率为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O_5_BD.48_1#be46f6f53?vbadefaultcenterpage=1&amp;parentnodeid=b337b3903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88362"/>
                <a:ext cx="11183112" cy="1810639"/>
              </a:xfrm>
              <a:prstGeom prst="rect">
                <a:avLst/>
              </a:prstGeom>
              <a:blipFill rotWithShape="1">
                <a:blip r:embed="rId3"/>
                <a:stretch>
                  <a:fillRect t="-14" r="1" b="-39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QO_5_BD.48_2#be46f6f53?segpoint=1&amp;vbadefaultcenterpage=1&amp;parentnodeid=b337b3903&amp;vbahtmlprocessed=1"/>
          <p:cNvSpPr/>
          <p:nvPr/>
        </p:nvSpPr>
        <p:spPr>
          <a:xfrm>
            <a:off x="502920" y="3210148"/>
            <a:ext cx="11183112" cy="4900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algn="l"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（1）在取出的2个集团是同一类集团的情况下，求全为大集团的概率；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QO_5_BD.48_3#be46f6f53?segpoint=1&amp;vbadefaultcenterpage=1&amp;parentnodeid=b337b3903&amp;vbahtmlprocessed=1"/>
              <p:cNvSpPr/>
              <p:nvPr/>
            </p:nvSpPr>
            <p:spPr>
              <a:xfrm>
                <a:off x="502920" y="3761391"/>
                <a:ext cx="11183112" cy="490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（2）若一次抽取3个集团，假设取出小集团的个数为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𝑋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，求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𝑋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的分布列和期望.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O_5_BD.48_3#be46f6f53?segpoint=1&amp;vbadefaultcenterpage=1&amp;parentnodeid=b337b3903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761391"/>
                <a:ext cx="11183112" cy="490030"/>
              </a:xfrm>
              <a:prstGeom prst="rect">
                <a:avLst/>
              </a:prstGeom>
              <a:blipFill rotWithShape="1">
                <a:blip r:embed="rId4"/>
                <a:stretch>
                  <a:fillRect t="-58" r="1" b="-119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5_AS.49_1#be46f6f53?vbadefaultcenterpage=1&amp;parentnodeid=b337b3903&amp;vbahtmlprocessed=1&amp;bbb=1&amp;hasbroken=1"/>
              <p:cNvSpPr/>
              <p:nvPr/>
            </p:nvSpPr>
            <p:spPr>
              <a:xfrm>
                <a:off x="502920" y="1593514"/>
                <a:ext cx="11183112" cy="390817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（1）由题意知共有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+4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个集团，取出2个集团的方法总数是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C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+4</m:t>
                        </m:r>
                      </m:sub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，其中全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是小集团的情况有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C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sub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种，故全是小集团的概率是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𝑛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+4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b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12</m:t>
                        </m:r>
                      </m:num>
                      <m:den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𝑛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+4</m:t>
                            </m:r>
                          </m:e>
                        </m:d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𝑛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+3</m:t>
                            </m:r>
                          </m:e>
                        </m:d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整理得到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+3</m:t>
                        </m:r>
                      </m:e>
                    </m:d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+4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=72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+7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−60=0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，解得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=5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（负值舍去）.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若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2个全是大集团，则共有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C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sub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b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种情况；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若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2个全是小集团，则共有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C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sub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b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=6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种情况.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故在取出的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2个集团是同一类集团的情况下，全为大集团的概率为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10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10+6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10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16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5_AS.49_1#be46f6f53?vbadefaultcenterpage=1&amp;parentnodeid=b337b3903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593514"/>
                <a:ext cx="11183112" cy="3908171"/>
              </a:xfrm>
              <a:prstGeom prst="rect">
                <a:avLst/>
              </a:prstGeom>
              <a:blipFill rotWithShape="1">
                <a:blip r:embed="rId3"/>
                <a:stretch>
                  <a:fillRect t="-8" r="1" b="-43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5_AS.49_2#be46f6f53?vbadefaultcenterpage=1&amp;parentnodeid=b337b3903&amp;vbahtmlprocessed=1"/>
              <p:cNvSpPr/>
              <p:nvPr/>
            </p:nvSpPr>
            <p:spPr>
              <a:xfrm>
                <a:off x="502920" y="1319957"/>
                <a:ext cx="11183112" cy="245021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（2）由题意知，随机变量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𝑋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的所有可能取值为0,1,2,3，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𝑋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=0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9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sup>
                        </m:sSub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10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84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𝑋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=1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9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sup>
                        </m:sSub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40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84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10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21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𝑋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=2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9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sup>
                        </m:sSub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30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84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14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𝑋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=3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0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9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sup>
                        </m:sSub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84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21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故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𝑋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的分布列为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5_AS.49_2#be46f6f53?vbadefaultcenterpage=1&amp;parentnodeid=b337b3903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19957"/>
                <a:ext cx="11183112" cy="2450211"/>
              </a:xfrm>
              <a:prstGeom prst="rect">
                <a:avLst/>
              </a:prstGeom>
              <a:blipFill rotWithShape="1">
                <a:blip r:embed="rId3"/>
                <a:stretch>
                  <a:fillRect t="-17" r="1" b="-8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9" name="QO_5_AS.49_3#be46f6f53?colgroup=2,7,7,7,7&amp;vbadefaultcenterpage=1&amp;parentnodeid=b337b3903&amp;vbahtmlprocessed=1"/>
              <p:cNvGraphicFramePr>
                <a:graphicFrameLocks noGrp="1"/>
              </p:cNvGraphicFramePr>
              <p:nvPr/>
            </p:nvGraphicFramePr>
            <p:xfrm>
              <a:off x="502920" y="3898565"/>
              <a:ext cx="11128248" cy="1154684"/>
            </p:xfrm>
            <a:graphic>
              <a:graphicData uri="http://schemas.openxmlformats.org/drawingml/2006/table">
                <a:tbl>
                  <a:tblPr/>
                  <a:tblGrid>
                    <a:gridCol w="88696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56032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56032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56032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56032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35166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𝑋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FF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0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FF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1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FF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FF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3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40017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zh-CN" sz="2400" b="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altLang="zh-CN" sz="2400" b="0" i="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42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zh-CN" sz="2400" b="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10</m:t>
                                  </m:r>
                                </m:num>
                                <m:den>
                                  <m:r>
                                    <a:rPr lang="en-US" altLang="zh-CN" sz="2400" b="0" i="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21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zh-CN" sz="2400" b="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5</m:t>
                                  </m:r>
                                </m:num>
                                <m:den>
                                  <m:r>
                                    <a:rPr lang="en-US" altLang="zh-CN" sz="2400" b="0" i="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14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zh-CN" sz="2400" b="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400" b="0" i="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21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9" name="QO_5_AS.49_3#be46f6f53?colgroup=2,7,7,7,7&amp;vbadefaultcenterpage=1&amp;parentnodeid=b337b3903&amp;vbahtmlprocessed=1"/>
              <p:cNvGraphicFramePr>
                <a:graphicFrameLocks noGrp="1"/>
              </p:cNvGraphicFramePr>
              <p:nvPr/>
            </p:nvGraphicFramePr>
            <p:xfrm>
              <a:off x="502920" y="3898565"/>
              <a:ext cx="11128248" cy="1075183"/>
            </p:xfrm>
            <a:graphic>
              <a:graphicData uri="http://schemas.openxmlformats.org/drawingml/2006/table">
                <a:tbl>
                  <a:tblPr/>
                  <a:tblGrid>
                    <a:gridCol w="886968"/>
                    <a:gridCol w="2560320"/>
                    <a:gridCol w="2560320"/>
                    <a:gridCol w="2560320"/>
                    <a:gridCol w="2560320"/>
                  </a:tblGrid>
                  <a:tr h="4749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FF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0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FF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1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FF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FF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3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68516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QO_5_AS.49_4#be46f6f53?vbadefaultcenterpage=1&amp;parentnodeid=b337b3903&amp;vbahtmlprocessed=1"/>
              <p:cNvSpPr/>
              <p:nvPr/>
            </p:nvSpPr>
            <p:spPr>
              <a:xfrm>
                <a:off x="502920" y="5105065"/>
                <a:ext cx="11183112" cy="72097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数学期望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𝐸𝑋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=0×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+1×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10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21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+2×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14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+3×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21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O_5_AS.49_4#be46f6f53?vbadefaultcenterpage=1&amp;parentnodeid=b337b3903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5105065"/>
                <a:ext cx="11183112" cy="720979"/>
              </a:xfrm>
              <a:prstGeom prst="rect">
                <a:avLst/>
              </a:prstGeom>
              <a:blipFill rotWithShape="1">
                <a:blip r:embed="rId5"/>
                <a:stretch>
                  <a:fillRect t="-42" r="1" b="-98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4" grpId="0" build="p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_5_BD#f18d4f854?vbadefaultcenterpage=1&amp;parentnodeid=b337b3903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0560" y="1649966"/>
            <a:ext cx="3236976" cy="39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3" name="P_5_BD#f18d4f854?vbadefaultcenterpage=1&amp;parentnodeid=b337b3903&amp;vbahtmlprocessed=1"/>
          <p:cNvSpPr/>
          <p:nvPr/>
        </p:nvSpPr>
        <p:spPr>
          <a:xfrm>
            <a:off x="502920" y="2176254"/>
            <a:ext cx="11183112" cy="4902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求超几何分布的分布列的三个步骤</a:t>
            </a:r>
            <a:endParaRPr lang="en-US" altLang="zh-CN" sz="2400" dirty="0"/>
          </a:p>
        </p:txBody>
      </p:sp>
      <p:pic>
        <p:nvPicPr>
          <p:cNvPr id="4" name="P_5_BD#f18d4f854?vbadefaultcenterpage=1&amp;parentnodeid=b337b3903&amp;vbahtmlprocessed=1" descr="preencoded.pn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2344" y="2798554"/>
            <a:ext cx="6675120" cy="2697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</p:spTree>
  </p:cSld>
  <p:clrMapOvr>
    <a:masterClrMapping/>
  </p:clrMapOvr>
  <p:transition>
    <p:split dir="in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5_BD#783ceefa9?vbadefaultcenterpage=1&amp;parentnodeid=b337b3903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048" y="756000"/>
            <a:ext cx="4562856" cy="530352"/>
          </a:xfrm>
          <a:prstGeom prst="rect">
            <a:avLst/>
          </a:prstGeom>
        </p:spPr>
      </p:pic>
      <p:sp>
        <p:nvSpPr>
          <p:cNvPr id="3" name="QM_6_BD.50_1#30b041fe6?vbadefaultcenterpage=1&amp;parentnodeid=783ceefa9&amp;vbahtmlprocessed=1"/>
          <p:cNvSpPr/>
          <p:nvPr/>
        </p:nvSpPr>
        <p:spPr>
          <a:xfrm>
            <a:off x="502920" y="1419448"/>
            <a:ext cx="11183112" cy="103466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E81B2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（2024 </a:t>
            </a:r>
            <a:r>
              <a:rPr lang="en-US" altLang="zh-CN" sz="2400" b="1" i="0" dirty="0">
                <a:solidFill>
                  <a:srgbClr val="E81B2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·</a:t>
            </a:r>
            <a:r>
              <a:rPr lang="en-US" altLang="zh-CN" sz="2400" b="0" i="0" dirty="0">
                <a:solidFill>
                  <a:srgbClr val="E81B2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盐城模拟）</a:t>
            </a:r>
            <a:r>
              <a:rPr lang="en-US" altLang="zh-CN" sz="2400" b="0" i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端午节吃粽子是我国的传统习俗.设一盘中有10个粽子，其中豆沙粽2个，肉粽3个，白粽5个，这三种粽子的外观完全相同.从中任意选取3个.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QO_7_BD.51_1#e58a89bce?vbadefaultcenterpage=1&amp;parentnodeid=30b041fe6&amp;vbahtmlprocessed=1"/>
          <p:cNvSpPr/>
          <p:nvPr/>
        </p:nvSpPr>
        <p:spPr>
          <a:xfrm>
            <a:off x="502920" y="2464849"/>
            <a:ext cx="11183112" cy="4900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algn="l" latinLnBrk="1">
              <a:lnSpc>
                <a:spcPct val="150000"/>
              </a:lnSpc>
            </a:pPr>
            <a:r>
              <a:rPr lang="en-US" altLang="zh-CN" sz="240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（1）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求三种粽子各取到1个的概率；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QO_7_AS.52_1#e58a89bce?vbadefaultcenterpage=1&amp;parentnodeid=30b041fe6&amp;vbahtmlprocessed=1"/>
              <p:cNvSpPr/>
              <p:nvPr/>
            </p:nvSpPr>
            <p:spPr>
              <a:xfrm>
                <a:off x="502920" y="2956148"/>
                <a:ext cx="11183112" cy="125437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𝐴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表示事件“三种粽子各取到1个”，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则由古典概型的概率计算公式有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𝐴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10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sup>
                        </m:sSub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O_7_AS.52_1#e58a89bce?vbadefaultcenterpage=1&amp;parentnodeid=30b041fe6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956148"/>
                <a:ext cx="11183112" cy="1254379"/>
              </a:xfrm>
              <a:prstGeom prst="rect">
                <a:avLst/>
              </a:prstGeom>
              <a:blipFill rotWithShape="1">
                <a:blip r:embed="rId4"/>
                <a:stretch>
                  <a:fillRect t="-18" r="1" b="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2_BD#089ed854e.fixed?vbadefaultcenterpage=1&amp;parentnodeid=c46a4bf44&amp;vbahtmlprocessed=1"/>
          <p:cNvSpPr/>
          <p:nvPr/>
        </p:nvSpPr>
        <p:spPr>
          <a:xfrm>
            <a:off x="621792" y="932688"/>
            <a:ext cx="10981944" cy="115214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latinLnBrk="1">
              <a:lnSpc>
                <a:spcPct val="100000"/>
              </a:lnSpc>
            </a:pPr>
            <a:r>
              <a:rPr lang="en-US" altLang="zh-CN" sz="40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基础课60</a:t>
            </a:r>
            <a:r>
              <a:rPr lang="en-US" altLang="zh-CN" sz="4000" b="1" i="0" dirty="0">
                <a:solidFill>
                  <a:srgbClr val="01448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4000" b="1" i="0" dirty="0">
                <a:solidFill>
                  <a:srgbClr val="01448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二项分布、超几何分布、正态分布</a:t>
            </a:r>
            <a:endParaRPr lang="en-US" altLang="zh-CN" sz="4000" dirty="0"/>
          </a:p>
        </p:txBody>
      </p:sp>
      <p:pic>
        <p:nvPicPr>
          <p:cNvPr id="3" name="C_0#089ed854e?linknodeid=7caf08a94&amp;catalogrefid=7caf08a94&amp;parentnodeid=c46a4bf44&amp;vbahtmlprocessed=1" descr="preencoded.pn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712" y="2642616"/>
            <a:ext cx="502920" cy="502920"/>
          </a:xfrm>
          <a:prstGeom prst="rect">
            <a:avLst/>
          </a:prstGeom>
        </p:spPr>
      </p:pic>
      <p:sp>
        <p:nvSpPr>
          <p:cNvPr id="4" name="C_0#089ed854e?linknodeid=7caf08a94&amp;catalogrefid=7caf08a94&amp;parentnodeid=c46a4bf44&amp;vbahtmlprocessed=1">
            <a:hlinkClick r:id="rId3" action="ppaction://hlinksldjump"/>
          </p:cNvPr>
          <p:cNvSpPr/>
          <p:nvPr/>
        </p:nvSpPr>
        <p:spPr>
          <a:xfrm>
            <a:off x="5202936" y="2615184"/>
            <a:ext cx="3639312" cy="5577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144145" algn="l" latinLnBrk="1">
              <a:lnSpc>
                <a:spcPct val="100000"/>
              </a:lnSpc>
            </a:pPr>
            <a:r>
              <a:rPr lang="en-US" altLang="zh-CN" sz="3100" b="0" i="0" dirty="0">
                <a:solidFill>
                  <a:srgbClr val="E81B23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基础知识·诊断</a:t>
            </a:r>
            <a:endParaRPr lang="en-US" altLang="zh-CN" sz="3050" dirty="0"/>
          </a:p>
        </p:txBody>
      </p:sp>
      <p:pic>
        <p:nvPicPr>
          <p:cNvPr id="5" name="C_0#089ed854e?linknodeid=c013ed5c8&amp;catalogrefid=c013ed5c8&amp;parentnodeid=c46a4bf44&amp;vbahtmlprocessed=1" descr="preencoded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712" y="3557016"/>
            <a:ext cx="502920" cy="502920"/>
          </a:xfrm>
          <a:prstGeom prst="rect">
            <a:avLst/>
          </a:prstGeom>
        </p:spPr>
      </p:pic>
      <p:sp>
        <p:nvSpPr>
          <p:cNvPr id="6" name="C_0#089ed854e?linknodeid=c013ed5c8&amp;catalogrefid=c013ed5c8&amp;parentnodeid=c46a4bf44&amp;vbahtmlprocessed=1">
            <a:hlinkClick r:id="rId5" action="ppaction://hlinksldjump"/>
          </p:cNvPr>
          <p:cNvSpPr/>
          <p:nvPr/>
        </p:nvSpPr>
        <p:spPr>
          <a:xfrm>
            <a:off x="5202936" y="3529584"/>
            <a:ext cx="3639312" cy="5577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144145" algn="l" latinLnBrk="1">
              <a:lnSpc>
                <a:spcPct val="100000"/>
              </a:lnSpc>
            </a:pPr>
            <a:r>
              <a:rPr lang="en-US" altLang="zh-CN" sz="3100" b="0" i="0" dirty="0">
                <a:solidFill>
                  <a:srgbClr val="E81B23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考点聚焦·突破</a:t>
            </a:r>
            <a:endParaRPr lang="en-US" altLang="zh-CN" sz="3050" dirty="0"/>
          </a:p>
        </p:txBody>
      </p:sp>
      <p:pic>
        <p:nvPicPr>
          <p:cNvPr id="7" name="C_0#089ed854e?linknodeid=64f36ca71&amp;catalogrefid=64f36ca71&amp;parentnodeid=c46a4bf44&amp;vbahtmlprocessed=1" descr="preencoded.png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712" y="4480560"/>
            <a:ext cx="502920" cy="502920"/>
          </a:xfrm>
          <a:prstGeom prst="rect">
            <a:avLst/>
          </a:prstGeom>
        </p:spPr>
      </p:pic>
      <p:sp>
        <p:nvSpPr>
          <p:cNvPr id="8" name="C_0#089ed854e?linknodeid=64f36ca71&amp;catalogrefid=64f36ca71&amp;parentnodeid=c46a4bf44&amp;vbahtmlprocessed=1">
            <a:hlinkClick r:id="rId6" action="ppaction://hlinksldjump"/>
          </p:cNvPr>
          <p:cNvSpPr/>
          <p:nvPr/>
        </p:nvSpPr>
        <p:spPr>
          <a:xfrm>
            <a:off x="5202936" y="4453128"/>
            <a:ext cx="3639312" cy="55778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144145" algn="l" latinLnBrk="1">
              <a:lnSpc>
                <a:spcPct val="100000"/>
              </a:lnSpc>
            </a:pPr>
            <a:r>
              <a:rPr lang="en-US" altLang="zh-CN" sz="3100" b="0" i="0" dirty="0">
                <a:solidFill>
                  <a:srgbClr val="E81B23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拓展教材</a:t>
            </a:r>
            <a:r>
              <a:rPr lang="en-US" altLang="zh-CN" sz="3100" b="0" i="0" dirty="0">
                <a:solidFill>
                  <a:srgbClr val="E81B23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3100" b="0" i="0" dirty="0">
                <a:solidFill>
                  <a:srgbClr val="E81B23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深度学习</a:t>
            </a:r>
            <a:endParaRPr lang="en-US" altLang="zh-CN" sz="3050" dirty="0"/>
          </a:p>
        </p:txBody>
      </p:sp>
    </p:spTree>
  </p:cSld>
  <p:clrMapOvr>
    <a:masterClrMapping/>
  </p:clrMapOvr>
  <p:transition>
    <p:split dir="in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7_BD.53_1#9eebb0716?vbadefaultcenterpage=1&amp;parentnodeid=30b041fe6&amp;vbahtmlprocessed=1"/>
              <p:cNvSpPr/>
              <p:nvPr/>
            </p:nvSpPr>
            <p:spPr>
              <a:xfrm>
                <a:off x="502920" y="1342276"/>
                <a:ext cx="11183112" cy="490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𝑋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表示取到的豆沙粽个数，求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𝑋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的分布列，并求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𝐸𝑋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7_BD.53_1#9eebb0716?vbadefaultcenterpage=1&amp;parentnodeid=30b041fe6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42276"/>
                <a:ext cx="11183112" cy="490030"/>
              </a:xfrm>
              <a:prstGeom prst="rect">
                <a:avLst/>
              </a:prstGeom>
              <a:blipFill rotWithShape="1">
                <a:blip r:embed="rId3"/>
                <a:stretch>
                  <a:fillRect t="-106" r="1" b="-118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QO_7_AS.54_1#9eebb0716?vbadefaultcenterpage=1&amp;parentnodeid=30b041fe6&amp;vbahtmlprocessed=1&amp;bbb=1&amp;hasbroken=1"/>
              <p:cNvSpPr/>
              <p:nvPr/>
            </p:nvSpPr>
            <p:spPr>
              <a:xfrm>
                <a:off x="502920" y="1838085"/>
                <a:ext cx="11183112" cy="189598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𝑋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的所有可能值为0，1，2，且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𝑋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=0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8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10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sup>
                        </m:sSub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7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15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𝑋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=1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8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10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sup>
                        </m:sSub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7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15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𝑋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=2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8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10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sup>
                        </m:sSub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15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𝑋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的分布列为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O_7_AS.54_1#9eebb0716?vbadefaultcenterpage=1&amp;parentnodeid=30b041fe6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838085"/>
                <a:ext cx="11183112" cy="1895983"/>
              </a:xfrm>
              <a:prstGeom prst="rect">
                <a:avLst/>
              </a:prstGeom>
              <a:blipFill rotWithShape="1">
                <a:blip r:embed="rId4"/>
                <a:stretch>
                  <a:fillRect t="-21" r="1" b="-1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2" name="QO_7_AS.54_2#9eebb0716?colgroup=3,10,10,10&amp;vbadefaultcenterpage=1&amp;parentnodeid=30b041fe6&amp;vbahtmlprocessed=1"/>
              <p:cNvGraphicFramePr>
                <a:graphicFrameLocks noGrp="1"/>
              </p:cNvGraphicFramePr>
              <p:nvPr/>
            </p:nvGraphicFramePr>
            <p:xfrm>
              <a:off x="502920" y="3870085"/>
              <a:ext cx="11146536" cy="1149922"/>
            </p:xfrm>
            <a:graphic>
              <a:graphicData uri="http://schemas.openxmlformats.org/drawingml/2006/table">
                <a:tbl>
                  <a:tblPr/>
                  <a:tblGrid>
                    <a:gridCol w="110642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34670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34670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34670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35166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𝑋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FF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0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FF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1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FF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35572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zh-CN" sz="2400" b="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7</m:t>
                                  </m:r>
                                </m:num>
                                <m:den>
                                  <m:r>
                                    <a:rPr lang="en-US" altLang="zh-CN" sz="2400" b="0" i="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15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zh-CN" sz="2400" b="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7</m:t>
                                  </m:r>
                                </m:num>
                                <m:den>
                                  <m:r>
                                    <a:rPr lang="en-US" altLang="zh-CN" sz="2400" b="0" i="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15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zh-CN" sz="2400" b="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400" b="0" i="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15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2" name="QO_7_AS.54_2#9eebb0716?colgroup=3,10,10,10&amp;vbadefaultcenterpage=1&amp;parentnodeid=30b041fe6&amp;vbahtmlprocessed=1"/>
              <p:cNvGraphicFramePr>
                <a:graphicFrameLocks noGrp="1"/>
              </p:cNvGraphicFramePr>
              <p:nvPr/>
            </p:nvGraphicFramePr>
            <p:xfrm>
              <a:off x="502920" y="3870085"/>
              <a:ext cx="11146536" cy="1070738"/>
            </p:xfrm>
            <a:graphic>
              <a:graphicData uri="http://schemas.openxmlformats.org/drawingml/2006/table">
                <a:tbl>
                  <a:tblPr/>
                  <a:tblGrid>
                    <a:gridCol w="1106424"/>
                    <a:gridCol w="3346704"/>
                    <a:gridCol w="3346704"/>
                    <a:gridCol w="3346704"/>
                  </a:tblGrid>
                  <a:tr h="4749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FF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0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FF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1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FF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6794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5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QO_7_AS.54_3#9eebb0716?vbadefaultcenterpage=1&amp;parentnodeid=30b041fe6&amp;vbahtmlprocessed=1"/>
              <p:cNvSpPr/>
              <p:nvPr/>
            </p:nvSpPr>
            <p:spPr>
              <a:xfrm>
                <a:off x="502920" y="5076585"/>
                <a:ext cx="11183112" cy="7144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𝐸𝑋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=0×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7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15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+1×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7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15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+2×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15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O_7_AS.54_3#9eebb0716?vbadefaultcenterpage=1&amp;parentnodeid=30b041fe6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5076585"/>
                <a:ext cx="11183112" cy="714439"/>
              </a:xfrm>
              <a:prstGeom prst="rect">
                <a:avLst/>
              </a:prstGeom>
              <a:blipFill rotWithShape="1">
                <a:blip r:embed="rId6"/>
                <a:stretch>
                  <a:fillRect t="-55" r="1" b="-97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5" grpId="0" build="p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4_BD#11dbf48e3?vbadefaultcenterpage=1&amp;parentnodeid=c013ed5c8&amp;vbahtmlprocessed=1"/>
          <p:cNvSpPr/>
          <p:nvPr/>
        </p:nvSpPr>
        <p:spPr>
          <a:xfrm>
            <a:off x="502920" y="756000"/>
            <a:ext cx="11183112" cy="9956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考点三</a:t>
            </a:r>
            <a:r>
              <a:rPr lang="en-US" altLang="zh-CN" sz="2800" b="1" i="0" dirty="0">
                <a:solidFill>
                  <a:srgbClr val="6E87BD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800" b="1" i="0" dirty="0">
                <a:solidFill>
                  <a:srgbClr val="6E87BD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正态分布［师生共研］</a:t>
            </a:r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QB_5_BD.55_1#70a5eaf69?vbadefaultcenterpage=1&amp;parentnodeid=11dbf48e3&amp;vbahtmlprocessed=1&amp;bbb=1&amp;hasbroken=1"/>
              <p:cNvSpPr/>
              <p:nvPr/>
            </p:nvSpPr>
            <p:spPr>
              <a:xfrm>
                <a:off x="502920" y="1388362"/>
                <a:ext cx="11183112" cy="103466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典例2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已知随机变量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𝑋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服从正态分布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10,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11&lt;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𝑋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&lt;12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=0.1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𝑋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&lt;8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10&lt;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𝑋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&lt;11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B_5_BD.55_1#70a5eaf69?vbadefaultcenterpage=1&amp;parentnodeid=11dbf48e3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88362"/>
                <a:ext cx="11183112" cy="1034669"/>
              </a:xfrm>
              <a:prstGeom prst="rect">
                <a:avLst/>
              </a:prstGeom>
              <a:blipFill rotWithShape="1">
                <a:blip r:embed="rId3"/>
                <a:stretch>
                  <a:fillRect t="-24" r="1" b="-60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QB_5_AN.56_1#70a5eaf69.blank?vbadefaultcenterpage=1&amp;parentnodeid=11dbf48e3&amp;vbapositionanswer=24&amp;vbahtmlprocessed=1"/>
          <p:cNvSpPr/>
          <p:nvPr/>
        </p:nvSpPr>
        <p:spPr>
          <a:xfrm>
            <a:off x="4532059" y="1898902"/>
            <a:ext cx="601663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0.4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QB_5_AS.57_1#70a5eaf69?vbadefaultcenterpage=1&amp;parentnodeid=11dbf48e3&amp;vbahtmlprocessed=1&amp;bbb=1&amp;hasbroken=1"/>
              <p:cNvSpPr/>
              <p:nvPr/>
            </p:nvSpPr>
            <p:spPr>
              <a:xfrm>
                <a:off x="502920" y="2435448"/>
                <a:ext cx="11183112" cy="213595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由题可知，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8&lt;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𝑋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&lt;9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11&lt;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𝑋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&lt;12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=0.1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10&lt;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𝑋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&lt;11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9&lt;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𝑋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&lt;10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𝑋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&lt;8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10&lt;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𝑋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&lt;11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𝑋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&lt;8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9&lt;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𝑋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&lt;10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=0.5−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8&lt;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𝑋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&lt;9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=0.4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B_5_AS.57_1#70a5eaf69?vbadefaultcenterpage=1&amp;parentnodeid=11dbf48e3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435448"/>
                <a:ext cx="11183112" cy="2135950"/>
              </a:xfrm>
              <a:prstGeom prst="rect">
                <a:avLst/>
              </a:prstGeom>
              <a:blipFill rotWithShape="1">
                <a:blip r:embed="rId4"/>
                <a:stretch>
                  <a:fillRect t="-10" r="-2639" b="-27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build="p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5_BD.58_1#8a806420e?vbadefaultcenterpage=1&amp;parentnodeid=11dbf48e3&amp;vbahtmlprocessed=1&amp;bbb=1&amp;hasbroken=1"/>
              <p:cNvSpPr/>
              <p:nvPr/>
            </p:nvSpPr>
            <p:spPr>
              <a:xfrm>
                <a:off x="502920" y="2494326"/>
                <a:ext cx="11183112" cy="21319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典例3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某车间生产一批零件，现从中随机抽取10个零件，测量其内径（单位：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cm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）,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数据如下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：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87，87，88，92，95，97，98，99,103,104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设这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10个数据的平均值为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𝜇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，标准差为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𝜎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5_BD.58_1#8a806420e?vbadefaultcenterpage=1&amp;parentnodeid=11dbf48e3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494326"/>
                <a:ext cx="11183112" cy="2131949"/>
              </a:xfrm>
              <a:prstGeom prst="rect">
                <a:avLst/>
              </a:prstGeom>
              <a:blipFill rotWithShape="1">
                <a:blip r:embed="rId3"/>
                <a:stretch>
                  <a:fillRect t="-2" r="-311" b="-29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5_BD.58_2#8a806420e?segpoint=1&amp;vbadefaultcenterpage=1&amp;parentnodeid=11dbf48e3&amp;vbahtmlprocessed=1"/>
              <p:cNvSpPr/>
              <p:nvPr/>
            </p:nvSpPr>
            <p:spPr>
              <a:xfrm>
                <a:off x="502920" y="1140918"/>
                <a:ext cx="11183112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（1）求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𝜇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𝜎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值.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5_BD.58_2#8a806420e?segpoint=1&amp;vbadefaultcenterpage=1&amp;parentnodeid=11dbf48e3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140918"/>
                <a:ext cx="11183112" cy="486029"/>
              </a:xfrm>
              <a:prstGeom prst="rect">
                <a:avLst/>
              </a:prstGeom>
              <a:blipFill rotWithShape="1">
                <a:blip r:embed="rId3"/>
                <a:stretch>
                  <a:fillRect t="-94" r="1" b="-127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QO_5_BD.58_3#8a806420e?segpoint=1&amp;vbadefaultcenterpage=1&amp;parentnodeid=11dbf48e3&amp;vbahtmlprocessed=1&amp;bbb=1&amp;hasbroken=1"/>
              <p:cNvSpPr/>
              <p:nvPr/>
            </p:nvSpPr>
            <p:spPr>
              <a:xfrm>
                <a:off x="502920" y="1636726"/>
                <a:ext cx="11183112" cy="433025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（2）假设这批零件的内径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𝑍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（单位：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cm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）服从正态分布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𝜇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①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从这批零件中随机抽取10个，设这10个零件中内径大于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107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cm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的个数为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𝑋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，求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𝑋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.（结果保留5位有效数字）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②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若该车间又新购了一台设备，安装调试后，试生产了5个零件，测得内径（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单位：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cm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）分别为76，85，93，99，108，以原设备生产性能为标准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，试问这台设备是否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需要进一步调试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?请说明你的理由.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参考数据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：若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𝑋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～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𝜇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𝜇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−2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&lt;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𝑋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&lt;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𝜇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+2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𝜎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≈0.9544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𝜇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−3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𝜎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&lt;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𝑋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&lt;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𝜇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+3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𝜎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≈0.9974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0.9974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≈0.99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O_5_BD.58_3#8a806420e?segpoint=1&amp;vbadefaultcenterpage=1&amp;parentnodeid=11dbf48e3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636726"/>
                <a:ext cx="11183112" cy="4330256"/>
              </a:xfrm>
              <a:prstGeom prst="rect">
                <a:avLst/>
              </a:prstGeom>
              <a:blipFill rotWithShape="1">
                <a:blip r:embed="rId4"/>
                <a:stretch>
                  <a:fillRect t="-8" r="-237" b="-23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5_AS.59_1#8a806420e?vbadefaultcenterpage=1&amp;parentnodeid=11dbf48e3&amp;vbahtmlprocessed=1&amp;bbb=1&amp;hasbroken=1"/>
              <p:cNvSpPr/>
              <p:nvPr/>
            </p:nvSpPr>
            <p:spPr>
              <a:xfrm>
                <a:off x="502920" y="2827224"/>
                <a:ext cx="11183112" cy="149155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𝜇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10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87+87+88+92+95+97+98+99+103+104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=95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10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64+64+49+9+0+4+9+16+64+81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=36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=6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5_AS.59_1#8a806420e?vbadefaultcenterpage=1&amp;parentnodeid=11dbf48e3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827224"/>
                <a:ext cx="11183112" cy="1491552"/>
              </a:xfrm>
              <a:prstGeom prst="rect">
                <a:avLst/>
              </a:prstGeom>
              <a:blipFill rotWithShape="1">
                <a:blip r:embed="rId3"/>
                <a:stretch>
                  <a:fillRect t="-14" r="1" b="-51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5_AS.59_2#8a806420e?vbadefaultcenterpage=1&amp;parentnodeid=11dbf48e3&amp;vbahtmlprocessed=1"/>
              <p:cNvSpPr/>
              <p:nvPr/>
            </p:nvSpPr>
            <p:spPr>
              <a:xfrm>
                <a:off x="502920" y="2113167"/>
                <a:ext cx="11183112" cy="291966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（2）①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𝑍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服从正态分布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95,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6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𝑍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&gt;107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𝑍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𝜇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𝜎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≈0.5−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0.9544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=0.0228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𝑋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～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10,0.0228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𝐷𝑋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=10×0.0228×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1−0.0228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=0.2228016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𝑋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𝐷𝑋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≈0.89121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5_AS.59_2#8a806420e?vbadefaultcenterpage=1&amp;parentnodeid=11dbf48e3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113167"/>
                <a:ext cx="11183112" cy="2919667"/>
              </a:xfrm>
              <a:prstGeom prst="rect">
                <a:avLst/>
              </a:prstGeom>
              <a:blipFill rotWithShape="1">
                <a:blip r:embed="rId3"/>
                <a:stretch>
                  <a:fillRect t="-18" r="1" b="-22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5_AS.59_3#8a806420e?vbadefaultcenterpage=1&amp;parentnodeid=11dbf48e3&amp;vbahtmlprocessed=1&amp;bbb=1&amp;hasbroken=1"/>
              <p:cNvSpPr/>
              <p:nvPr/>
            </p:nvSpPr>
            <p:spPr>
              <a:xfrm>
                <a:off x="502920" y="1369233"/>
                <a:ext cx="11183112" cy="434403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②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∵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𝑍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服从正态分布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95,36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77≤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𝑍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≤113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𝜇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−3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𝜎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≤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𝑍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≤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𝜇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+3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𝜎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≈0.9974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∴5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个零件的内径中恰有一个不在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𝜇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−3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𝜇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+3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内的概率为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C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5</m:t>
                        </m:r>
                      </m:sub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p>
                    </m:sSub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0.9974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1−0.9974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≈0.01287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∵76∉[77,113]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试生产的5个零件的内径就出现了1个不在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[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𝜇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−3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,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𝜇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+3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𝜎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]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内，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出现的频率是0.012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87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的15倍多，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根据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𝜎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原则，需要进一步调试.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5_AS.59_3#8a806420e?vbadefaultcenterpage=1&amp;parentnodeid=11dbf48e3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69233"/>
                <a:ext cx="11183112" cy="4344035"/>
              </a:xfrm>
              <a:prstGeom prst="rect">
                <a:avLst/>
              </a:prstGeom>
              <a:blipFill rotWithShape="1">
                <a:blip r:embed="rId3"/>
                <a:stretch>
                  <a:fillRect t="-4" r="1" b="-22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_5_BD#128431f45?vbadefaultcenterpage=1&amp;parentnodeid=11dbf48e3&amp;vbahtmlprocesse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0560" y="1393521"/>
            <a:ext cx="3236976" cy="39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P_5_BD#128431f45?vbadefaultcenterpage=1&amp;parentnodeid=11dbf48e3&amp;vbahtmlprocessed=1&amp;bbb=1&amp;hasbroken=1"/>
              <p:cNvSpPr/>
              <p:nvPr/>
            </p:nvSpPr>
            <p:spPr>
              <a:xfrm>
                <a:off x="502920" y="1919809"/>
                <a:ext cx="11183112" cy="378187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解决正态分布问题的三个关键点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对称轴为直线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𝜇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标准差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𝜎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3.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分布区间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利用对称性可求指定范围内的概率值,由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𝜇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𝜎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分布区间的特征进行转化，使分布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区间转化为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3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𝜎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特殊区间，从而求出所求概率.注意只有在标准正态分布下对称轴才</a:t>
                </a:r>
                <a:endParaRPr lang="en-US" altLang="zh-CN" sz="2400" b="0" i="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P_5_BD#128431f45?vbadefaultcenterpage=1&amp;parentnodeid=11dbf48e3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919809"/>
                <a:ext cx="11183112" cy="3781870"/>
              </a:xfrm>
              <a:prstGeom prst="rect">
                <a:avLst/>
              </a:prstGeom>
              <a:blipFill rotWithShape="1">
                <a:blip r:embed="rId4"/>
                <a:stretch>
                  <a:fillRect t="-5" r="1" b="-15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5_BD#605126ba4?vbadefaultcenterpage=1&amp;parentnodeid=11dbf48e3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048" y="756000"/>
            <a:ext cx="4562856" cy="5303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QC_6_BD.60_1#f0a8b96f5?vbadefaultcenterpage=1&amp;parentnodeid=605126ba4&amp;vbahtmlprocessed=1&amp;bbb=1&amp;hasbroken=1"/>
              <p:cNvSpPr/>
              <p:nvPr/>
            </p:nvSpPr>
            <p:spPr>
              <a:xfrm>
                <a:off x="502920" y="1419448"/>
                <a:ext cx="11183112" cy="126079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（多选题）已知随机变量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𝑋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～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1,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，且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𝑋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≤0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1≤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𝑋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≤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，则下列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说法正确的是(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1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    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)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C_6_BD.60_1#f0a8b96f5?vbadefaultcenterpage=1&amp;parentnodeid=605126ba4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419448"/>
                <a:ext cx="11183112" cy="1260793"/>
              </a:xfrm>
              <a:prstGeom prst="rect">
                <a:avLst/>
              </a:prstGeom>
              <a:blipFill rotWithShape="1">
                <a:blip r:embed="rId4"/>
                <a:stretch>
                  <a:fillRect t="-18" r="1" b="-55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QC_6_AN.61_1#f0a8b96f5.bracket?vbadefaultcenterpage=1&amp;parentnodeid=605126ba4&amp;vbapositionanswer=25&amp;vbahtmlprocessed=1"/>
          <p:cNvSpPr/>
          <p:nvPr/>
        </p:nvSpPr>
        <p:spPr>
          <a:xfrm>
            <a:off x="2649220" y="2194212"/>
            <a:ext cx="661988" cy="47860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algn="ctr" latinLnBrk="1">
              <a:lnSpc>
                <a:spcPts val="4200"/>
              </a:lnSpc>
            </a:pPr>
            <a:r>
              <a:rPr lang="en-US" altLang="zh-CN" sz="2400" b="1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AC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QC_6_BD.62_1#f0a8b96f5.choices?vbadefaultcenterpage=1&amp;parentnodeid=605126ba4&amp;vbahtmlprocessed=1"/>
              <p:cNvSpPr/>
              <p:nvPr/>
            </p:nvSpPr>
            <p:spPr>
              <a:xfrm>
                <a:off x="502920" y="2689448"/>
                <a:ext cx="11183112" cy="1034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latinLnBrk="1">
                  <a:lnSpc>
                    <a:spcPct val="150000"/>
                  </a:lnSpc>
                  <a:tabLst>
                    <a:tab pos="569912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A.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B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=4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  <a:tabLst>
                    <a:tab pos="5699125" algn="l"/>
                  </a:tabLst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C.函数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的最大值为1</a:t>
                </a:r>
                <a:r>
                  <a:rPr lang="en-US" altLang="zh-CN" sz="2400" b="0" i="0" spc="-1030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	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D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𝑋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的正态曲线关于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对称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C_6_BD.62_1#f0a8b96f5.choices?vbadefaultcenterpage=1&amp;parentnodeid=605126ba4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689448"/>
                <a:ext cx="11183112" cy="1034669"/>
              </a:xfrm>
              <a:prstGeom prst="rect">
                <a:avLst/>
              </a:prstGeom>
              <a:blipFill rotWithShape="1">
                <a:blip r:embed="rId5"/>
                <a:stretch>
                  <a:fillRect t="-22" r="1" b="-6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C_6_AS.63_1#f0a8b96f5?vbadefaultcenterpage=1&amp;parentnodeid=605126ba4&amp;vbahtmlprocessed=1"/>
              <p:cNvSpPr/>
              <p:nvPr/>
            </p:nvSpPr>
            <p:spPr>
              <a:xfrm>
                <a:off x="502920" y="1457942"/>
                <a:ext cx="11183112" cy="423011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因为随机变量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𝑋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～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1,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𝑋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的正态曲线关于直线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对称，故D错误；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𝑋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≥1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𝑋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≤0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𝑋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≥2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𝑋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≤0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1≤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𝑋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≤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𝑋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≥2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1≤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𝑋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≤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又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𝑋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≤0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1≤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𝑋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≤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𝑚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，故A正确，B错误；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𝑦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𝑚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=−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𝑥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𝑥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时，函数取得最大值1，故C正确.故选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AC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C_6_AS.63_1#f0a8b96f5?vbadefaultcenterpage=1&amp;parentnodeid=605126ba4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457942"/>
                <a:ext cx="11183112" cy="4230116"/>
              </a:xfrm>
              <a:prstGeom prst="rect">
                <a:avLst/>
              </a:prstGeom>
              <a:blipFill rotWithShape="1">
                <a:blip r:embed="rId3"/>
                <a:stretch>
                  <a:fillRect t="-15" r="1" b="-23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P_3_BD#09ec2460f?colgroup=4,7,9,7,6&amp;vbadefaultcenterpage=1&amp;parentnodeid=089ed854e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1064464"/>
              <a:ext cx="11137392" cy="5230368"/>
            </p:xfrm>
            <a:graphic>
              <a:graphicData uri="http://schemas.openxmlformats.org/drawingml/2006/table">
                <a:tbl>
                  <a:tblPr/>
                  <a:tblGrid>
                    <a:gridCol w="143560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34086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01752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34086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2002536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29133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考点考向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课标要求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真题印证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考频热度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核心素养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10844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二项分布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掌握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2023年新高考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Ⅱ卷</a:t>
                          </a: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T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12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★★★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逻辑推理</a:t>
                          </a: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数学运算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910844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超几何分</a:t>
                          </a: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布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理解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2023年全国甲卷</a:t>
                          </a: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（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理）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T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19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★☆☆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逻辑推理</a:t>
                          </a: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数学运算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380109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正态分布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了解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2022年新高考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Ⅱ卷</a:t>
                          </a: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T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132021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年新高考Ⅱ</a:t>
                          </a: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卷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T</m:t>
                              </m:r>
                              <m:r>
                                <a:rPr lang="en-US" altLang="zh-CN" sz="2400" b="0" i="0" dirty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6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★★☆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逻辑推理</a:t>
                          </a: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数学运算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386142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命题分析</a:t>
                          </a: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预测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4"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从近几年高考的情况来看，这三个分布主要出现在解答题中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.命题热点是</a:t>
                          </a: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以离散型随机变量为载体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，常常与离散型随机变量的数字特征交汇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，综</a:t>
                          </a: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合性较强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.预计2025年高考命题情况变化不大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P_3_BD#09ec2460f?colgroup=4,7,9,7,6&amp;vbadefaultcenterpage=1&amp;parentnodeid=089ed854e&amp;vbahtmlprocessed=1&amp;bbb=1&amp;hasbroken=1"/>
              <p:cNvGraphicFramePr>
                <a:graphicFrameLocks noGrp="1"/>
              </p:cNvGraphicFramePr>
              <p:nvPr/>
            </p:nvGraphicFramePr>
            <p:xfrm>
              <a:off x="502920" y="1064464"/>
              <a:ext cx="11137392" cy="5023295"/>
            </p:xfrm>
            <a:graphic>
              <a:graphicData uri="http://schemas.openxmlformats.org/drawingml/2006/table">
                <a:tbl>
                  <a:tblPr/>
                  <a:tblGrid>
                    <a:gridCol w="1435608"/>
                    <a:gridCol w="2340864"/>
                    <a:gridCol w="3017520"/>
                    <a:gridCol w="2340864"/>
                    <a:gridCol w="2002536"/>
                  </a:tblGrid>
                  <a:tr h="429133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考点考向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课标要求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真题印证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考频热度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1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核心素养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949960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二项分布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掌握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★★★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逻辑推理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数学运算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949960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超几何分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布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理解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★☆☆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逻辑推理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数学运算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424940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正态分布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了解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★★☆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逻辑推理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数学运算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1386142">
                    <a:tc>
                      <a:txBody>
                        <a:bodyPr/>
                        <a:lstStyle/>
                        <a:p>
                          <a:pPr mar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命题分析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预测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4">
                      <a:txBody>
                        <a:bodyPr/>
                        <a:lstStyle/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从近几年高考的情况来看，这三个分布主要出现在解答题中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.命题热点是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以离散型随机变量为载体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，常常与离散型随机变量的数字特征交汇</a:t>
                          </a: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，综</a:t>
                          </a:r>
                          <a:endParaRPr lang="en-US" altLang="zh-CN" sz="2400" b="0" i="0">
                            <a:solidFill>
                              <a:srgbClr val="000000"/>
                            </a:solidFill>
                            <a:latin typeface="Times New Roman" panose="02020603050405020304" pitchFamily="34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endParaRPr>
                        </a:p>
                        <a:p>
                          <a:pPr marL="0" lvl="0" indent="0" algn="l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合性较强</a:t>
                          </a:r>
                          <a:r>
                            <a:rPr lang="en-US" altLang="zh-CN" sz="2400" b="0" i="0" dirty="0">
                              <a:solidFill>
                                <a:srgbClr val="00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.预计2025年高考命题情况变化不大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cPr/>
                    </a:tc>
                    <a:tc hMerge="1">
                      <a:tcPr/>
                    </a:tc>
                    <a:tc hMerge="1">
                      <a:tcPr/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ransition>
    <p:split dir="in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QO_6_BD.64_1#4983dbc05?hastextimagelayout=1&amp;vbadefaultcenterpage=1&amp;parentnodeid=605126ba4&amp;vbahtmlprocessed=1&amp;hassurround=1&amp;hassurround=1" descr="preencoded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89394" y="1447115"/>
            <a:ext cx="6803136" cy="373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rgbClr r="0" g="0" b="0">
                    <a:alpha val="0"/>
                  </a:scrgbClr>
                </a:solidFill>
              </a14:hiddenFill>
            </a:ext>
          </a:extLst>
        </p:spPr>
      </p:pic>
      <p:sp>
        <p:nvSpPr>
          <p:cNvPr id="3" name="QO_6_BD.64_2#4983dbc05?hastextimagelayout=1&amp;segpoint=1&amp;vbadefaultcenterpage=1&amp;parentnodeid=605126ba4&amp;vbahtmlprocessed=1"/>
          <p:cNvSpPr/>
          <p:nvPr/>
        </p:nvSpPr>
        <p:spPr>
          <a:xfrm>
            <a:off x="502920" y="1401395"/>
            <a:ext cx="4251960" cy="26845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algn="l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2. 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为了了解某地志愿者对志愿服务的认知和参与度，随机调查了500名志愿者每月的志愿服务时长（单位：小时），并绘制如图所示的频率分布直方图.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QO_6_BD.64_3#4983dbc05?hastextimagelayout=1&amp;segpoint=1&amp;vbadefaultcenterpage=1&amp;parentnodeid=605126ba4&amp;vbahtmlprocessed=1&amp;bbb=1&amp;hasbroken=1&amp;hassurround=1"/>
              <p:cNvSpPr/>
              <p:nvPr/>
            </p:nvSpPr>
            <p:spPr>
              <a:xfrm>
                <a:off x="502920" y="4152914"/>
                <a:ext cx="4251960" cy="103886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（1）估计这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500名志愿者每月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志愿服务时长的样本平均数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bar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ba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和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O_6_BD.64_3#4983dbc05?hastextimagelayout=1&amp;segpoint=1&amp;vbadefaultcenterpage=1&amp;parentnodeid=605126ba4&amp;vbahtmlprocessed=1&amp;bbb=1&amp;hasbroken=1&amp;hassurroun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4152914"/>
                <a:ext cx="4251960" cy="1038860"/>
              </a:xfrm>
              <a:prstGeom prst="rect">
                <a:avLst/>
              </a:prstGeom>
              <a:blipFill rotWithShape="1">
                <a:blip r:embed="rId4"/>
                <a:stretch>
                  <a:fillRect t="-1" b="-56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QO_6_BD.64_3#4983dbc05?hastextimagelayout=1&amp;segpoint=1&amp;vbadefaultcenterpage=1&amp;parentnodeid=605126ba4&amp;vbahtmlprocessed=1&amp;bbb=1&amp;hasbroken=1&amp;hassurround=1"/>
              <p:cNvSpPr/>
              <p:nvPr/>
            </p:nvSpPr>
            <p:spPr>
              <a:xfrm>
                <a:off x="503995" y="5255147"/>
                <a:ext cx="11184010" cy="489458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样本方差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𝑠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（同一组中的数据用该组数据区间的中间值代表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）.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5" name="QO_6_BD.64_3#4983dbc05?hastextimagelayout=1&amp;segpoint=1&amp;vbadefaultcenterpage=1&amp;parentnodeid=605126ba4&amp;vbahtmlprocessed=1&amp;bbb=1&amp;hasbroken=1&amp;hassurroun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5" y="5255147"/>
                <a:ext cx="11184010" cy="489458"/>
              </a:xfrm>
              <a:prstGeom prst="rect">
                <a:avLst/>
              </a:prstGeom>
              <a:blipFill rotWithShape="1">
                <a:blip r:embed="rId5"/>
                <a:stretch>
                  <a:fillRect l="-4" t="-107" r="2" b="-173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6_BD.64_4#4983dbc05?hastextimagelayout=2&amp;segpoint=1&amp;vbadefaultcenterpage=1&amp;parentnodeid=605126ba4&amp;vbahtmlprocessed=1&amp;bbb=1&amp;hasbroken=1"/>
              <p:cNvSpPr/>
              <p:nvPr/>
            </p:nvSpPr>
            <p:spPr>
              <a:xfrm>
                <a:off x="503995" y="2258455"/>
                <a:ext cx="11184010" cy="262909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（2）由频率分布直方图可以认为，目前该地志愿者每月服务时长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𝑋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服从正态分布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𝜇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，其中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𝜇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近似为样本平均数</a:t>
                </a: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bar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ba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近似为样本方差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𝑠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.一般正态分布的概率都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可以转化为标准正态分布的概率进行计算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：若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𝑋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～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𝜇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，令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𝑌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𝑋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𝜇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𝑌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～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，且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𝑋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≤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𝑎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𝑌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≤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𝑎</m:t>
                            </m:r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𝜇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𝜎</m:t>
                            </m:r>
                          </m:den>
                        </m:f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6_BD.64_4#4983dbc05?hastextimagelayout=2&amp;segpoint=1&amp;vbadefaultcenterpage=1&amp;parentnodeid=605126ba4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5" y="2258455"/>
                <a:ext cx="11184010" cy="2629091"/>
              </a:xfrm>
              <a:prstGeom prst="rect">
                <a:avLst/>
              </a:prstGeom>
              <a:blipFill rotWithShape="1">
                <a:blip r:embed="rId3"/>
                <a:stretch>
                  <a:fillRect l="-4" t="-15" r="2" b="-33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6_BD.64_5#4983dbc05?hastextimagelayout=3&amp;segpoint=1&amp;vbadefaultcenterpage=1&amp;parentnodeid=605126ba4&amp;vbahtmlprocessed=1"/>
              <p:cNvSpPr/>
              <p:nvPr/>
            </p:nvSpPr>
            <p:spPr>
              <a:xfrm>
                <a:off x="503995" y="1984865"/>
                <a:ext cx="11184010" cy="49022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①利用由频率分布直方图得到的正态分布，求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𝑋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≤10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；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6_BD.64_5#4983dbc05?hastextimagelayout=3&amp;segpoint=1&amp;vbadefaultcenterpage=1&amp;parentnodeid=605126ba4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5" y="1984865"/>
                <a:ext cx="11184010" cy="490220"/>
              </a:xfrm>
              <a:prstGeom prst="rect">
                <a:avLst/>
              </a:prstGeom>
              <a:blipFill rotWithShape="1">
                <a:blip r:embed="rId3"/>
                <a:stretch>
                  <a:fillRect l="-4" t="-100" r="2" b="-118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QO_6_BD.64_6#4983dbc05?hastextimagelayout=3&amp;segpoint=1&amp;vbadefaultcenterpage=1&amp;parentnodeid=605126ba4&amp;vbahtmlprocessed=1&amp;bbb=1&amp;hasbroken=1"/>
              <p:cNvSpPr/>
              <p:nvPr/>
            </p:nvSpPr>
            <p:spPr>
              <a:xfrm>
                <a:off x="503995" y="2480673"/>
                <a:ext cx="11184010" cy="103867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②从该地随机抽取20名志愿者，记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𝑍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表示这20名志愿者中每月志愿服务时长超过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10小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时的人数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，求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𝑍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≥1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（结果精确到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0.001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）以及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𝑍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的数学期望（结果精确到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0.01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）.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O_6_BD.64_6#4983dbc05?hastextimagelayout=3&amp;segpoint=1&amp;vbadefaultcenterpage=1&amp;parentnodeid=605126ba4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5" y="2480673"/>
                <a:ext cx="11184010" cy="1038670"/>
              </a:xfrm>
              <a:prstGeom prst="rect">
                <a:avLst/>
              </a:prstGeom>
              <a:blipFill rotWithShape="1">
                <a:blip r:embed="rId4"/>
                <a:stretch>
                  <a:fillRect l="-4" t="-35" r="-475" b="-5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QO_6_BD.64_7#4983dbc05?hastextimagelayout=3&amp;segpoint=1&amp;vbadefaultcenterpage=1&amp;parentnodeid=605126ba4&amp;vbahtmlprocessed=1&amp;bbb=1&amp;hasbroken=1"/>
              <p:cNvSpPr/>
              <p:nvPr/>
            </p:nvSpPr>
            <p:spPr>
              <a:xfrm>
                <a:off x="503995" y="3522073"/>
                <a:ext cx="11184010" cy="1639062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参考数据：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1.64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≈1.28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radPr>
                      <m:deg/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16.4</m:t>
                        </m:r>
                      </m:e>
                    </m:ra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≈4.05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0.5987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20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≈0.000035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0.7291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20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≈0.0018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0.7823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20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≈0.0074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𝑌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～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𝑌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≤0.25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≈0.5987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𝑌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≤0.61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≈0.7291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𝑌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≤0.78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≈0.7823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O_6_BD.64_7#4983dbc05?hastextimagelayout=3&amp;segpoint=1&amp;vbadefaultcenterpage=1&amp;parentnodeid=605126ba4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95" y="3522073"/>
                <a:ext cx="11184010" cy="1639062"/>
              </a:xfrm>
              <a:prstGeom prst="rect">
                <a:avLst/>
              </a:prstGeom>
              <a:blipFill rotWithShape="1">
                <a:blip r:embed="rId5"/>
                <a:stretch>
                  <a:fillRect l="-4" t="-22" r="2" b="-35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6_AS.65_1#4983dbc05?vbadefaultcenterpage=1&amp;parentnodeid=605126ba4&amp;vbahtmlprocessed=1&amp;bbb=1&amp;hasbroken=1"/>
              <p:cNvSpPr/>
              <p:nvPr/>
            </p:nvSpPr>
            <p:spPr>
              <a:xfrm>
                <a:off x="502920" y="756000"/>
                <a:ext cx="11183112" cy="581577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ts val="38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1）</a:t>
                </a:r>
              </a:p>
              <a:p>
                <a:pPr latinLnBrk="1">
                  <a:lnSpc>
                    <a:spcPts val="3800"/>
                  </a:lnSpc>
                </a:pP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bar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𝑥</m:t>
                        </m:r>
                      </m:e>
                    </m:ba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=6×0.02+7×0.10+8×0.20+9×0.38+10×0.18+11×0.08+12×0.04=9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ts val="38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𝑠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−3</m:t>
                            </m:r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×0.02+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−2</m:t>
                            </m:r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×0.10+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−1</m:t>
                            </m:r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×0.20+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×0.18+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×0.08+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×0.04=1.64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ts val="38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2）①由题意并结合（1）可知，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𝜇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=9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𝜎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=1.64≈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1.28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ts val="38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𝑋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～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9,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1.28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ts val="44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𝑋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≤10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𝑌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≤</m:t>
                        </m:r>
                        <m:f>
                          <m:f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fPr>
                          <m:nu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10−9</m:t>
                            </m:r>
                          </m:num>
                          <m:den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1.28</m:t>
                            </m:r>
                          </m:den>
                        </m:f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≈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𝑌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≤0.78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≈0.7823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latinLnBrk="1">
                  <a:lnSpc>
                    <a:spcPts val="38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②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由①可知，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𝑋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&gt;10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𝑋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≤10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≈0.2177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ts val="38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𝑍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～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20,0.2177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ts val="38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∴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𝑍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≥1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=1−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𝑍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=0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=1−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1−0.2177</m:t>
                            </m:r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20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≈1−0.0074≈0.993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ts val="37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𝐸𝑍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≈20×0.2177≈4.35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6_AS.65_1#4983dbc05?vbadefaultcenterpage=1&amp;parentnodeid=605126ba4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756000"/>
                <a:ext cx="11183112" cy="5815775"/>
              </a:xfrm>
              <a:prstGeom prst="rect">
                <a:avLst/>
              </a:prstGeom>
              <a:blipFill rotWithShape="1">
                <a:blip r:embed="rId3"/>
                <a:stretch>
                  <a:fillRect t="-6" r="1" b="-6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3_BD#64f36ca71.fixed?vbadefaultcenterpage=1&amp;parentnodeid=089ed854e&amp;vbahtmlprocessed=1"/>
          <p:cNvSpPr/>
          <p:nvPr/>
        </p:nvSpPr>
        <p:spPr>
          <a:xfrm>
            <a:off x="283464" y="2779776"/>
            <a:ext cx="11594592" cy="7223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latinLnBrk="1">
              <a:lnSpc>
                <a:spcPct val="100000"/>
              </a:lnSpc>
            </a:pPr>
            <a:r>
              <a:rPr lang="en-US" altLang="zh-CN" sz="4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拓展教材</a:t>
            </a:r>
            <a:r>
              <a:rPr lang="en-US" altLang="zh-CN" sz="4400" b="1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4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深度学习</a:t>
            </a:r>
            <a:endParaRPr lang="en-US" altLang="zh-CN" sz="4400" dirty="0"/>
          </a:p>
        </p:txBody>
      </p:sp>
      <p:pic>
        <p:nvPicPr>
          <p:cNvPr id="3" name="C_3#64f36ca71.fixed?vbadefaultcenterpage=1&amp;parentnodeid=089ed854e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3575304"/>
            <a:ext cx="9756648" cy="82296"/>
          </a:xfrm>
          <a:prstGeom prst="rect">
            <a:avLst/>
          </a:prstGeom>
        </p:spPr>
      </p:pic>
    </p:spTree>
  </p:cSld>
  <p:clrMapOvr>
    <a:masterClrMapping/>
  </p:clrMapOvr>
  <p:transition>
    <p:split dir="in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_4_BD#5282d9292?vbadefaultcenterpage=1&amp;parentnodeid=64f36ca71&amp;vbahtmlprocessed=1"/>
          <p:cNvSpPr/>
          <p:nvPr/>
        </p:nvSpPr>
        <p:spPr>
          <a:xfrm>
            <a:off x="502920" y="1038334"/>
            <a:ext cx="11183112" cy="26845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二项分布与超几何分布的区别与联系</a:t>
            </a:r>
            <a:endParaRPr lang="en-US" altLang="zh-CN" sz="2400" dirty="0"/>
          </a:p>
          <a:p>
            <a:pPr algn="l"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二项分布和超几何分布是两类重要的概率模型，二者的区别与联系：</a:t>
            </a:r>
            <a:endParaRPr lang="en-US" altLang="zh-CN" sz="2400" dirty="0"/>
          </a:p>
          <a:p>
            <a:pPr algn="l"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①超几何分布需要知道总体的容量，而二项分布不需要；</a:t>
            </a:r>
            <a:endParaRPr lang="en-US" altLang="zh-CN" sz="2400" dirty="0"/>
          </a:p>
          <a:p>
            <a:pPr algn="l"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②超几何分布是不放回地抽取，而二项分布是有放回地抽取（独立重复）；</a:t>
            </a:r>
            <a:endParaRPr lang="en-US" altLang="zh-CN" sz="2400" dirty="0"/>
          </a:p>
          <a:p>
            <a:pPr algn="l" latinLnBrk="1">
              <a:lnSpc>
                <a:spcPct val="150000"/>
              </a:lnSpc>
            </a:pP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③当总体的容量非常大时，超几何分布近似于二项分布.</a:t>
            </a:r>
            <a:endParaRPr lang="en-US" altLang="zh-CN" sz="2400" dirty="0"/>
          </a:p>
        </p:txBody>
      </p:sp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4104005" y="3968750"/>
            <a:ext cx="3529965" cy="24720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split dir="in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4_BD.66_1#f2cb71205?vbadefaultcenterpage=1&amp;parentnodeid=64f36ca71&amp;vbahtmlprocessed=1&amp;bbb=1&amp;hasbroken=1"/>
              <p:cNvSpPr/>
              <p:nvPr/>
            </p:nvSpPr>
            <p:spPr>
              <a:xfrm>
                <a:off x="502920" y="2903233"/>
                <a:ext cx="11183112" cy="133953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典例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设某产品总个数为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（无限大），且正品个数为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，则正品率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limLow>
                      <m:limLow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lim</m:t>
                        </m:r>
                      </m:e>
                      <m:li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𝑁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→∞</m:t>
                        </m:r>
                      </m:lim>
                    </m:limLow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，求</a:t>
                </a:r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证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：在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不变的条件下，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lim</m:t>
                        </m:r>
                      </m:e>
                      <m:li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𝑁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→∞</m:t>
                        </m:r>
                      </m:lim>
                    </m:limLow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𝑀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𝑘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𝑁</m:t>
                            </m:r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𝑀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𝑛</m:t>
                            </m:r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𝑘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𝑁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𝑛</m:t>
                            </m:r>
                          </m:sup>
                        </m:sSubSup>
                      </m:den>
                    </m:f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bSup>
                      <m:sSub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C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</m:t>
                        </m:r>
                      </m:sub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sup>
                    </m:sSubSup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1−</m:t>
                            </m:r>
                            <m:r>
                              <a:rPr lang="en-US" altLang="zh-CN" sz="2400" b="0" i="0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𝑃</m:t>
                            </m:r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4_BD.66_1#f2cb71205?vbadefaultcenterpage=1&amp;parentnodeid=64f36ca71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903233"/>
                <a:ext cx="11183112" cy="1339533"/>
              </a:xfrm>
              <a:prstGeom prst="rect">
                <a:avLst/>
              </a:prstGeom>
              <a:blipFill rotWithShape="1">
                <a:blip r:embed="rId2"/>
                <a:stretch>
                  <a:fillRect t="-1" r="1" b="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4_AS.67_1#f2cb71205?vbadefaultcenterpage=1&amp;parentnodeid=64f36ca71&amp;vbahtmlprocessed=1&amp;bbb=1&amp;hasbroken=1"/>
              <p:cNvSpPr/>
              <p:nvPr/>
            </p:nvSpPr>
            <p:spPr>
              <a:xfrm>
                <a:off x="502920" y="1042557"/>
                <a:ext cx="11183112" cy="502685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ts val="3200"/>
                  </a:lnSpc>
                </a:pPr>
                <a:r>
                  <a:rPr lang="en-US" altLang="zh-CN" sz="2400" b="1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𝑀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𝑘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𝑁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𝑀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𝑛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𝑘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𝑁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𝑛</m:t>
                            </m:r>
                          </m:sup>
                        </m:sSub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𝑀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!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!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𝑀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𝑘</m:t>
                            </m:r>
                          </m:e>
                        </m: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!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𝑁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𝑀</m:t>
                            </m:r>
                          </m:e>
                        </m: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!</m:t>
                        </m:r>
                      </m:num>
                      <m:den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𝑛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𝑘</m:t>
                            </m:r>
                          </m:e>
                        </m: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!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𝑁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𝑀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𝑛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𝑘</m:t>
                            </m:r>
                          </m:e>
                        </m: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!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!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𝑁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𝑛</m:t>
                            </m:r>
                          </m:e>
                        </m: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!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𝑁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!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!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!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𝑛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𝑘</m:t>
                            </m:r>
                          </m:e>
                        </m: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!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𝑀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!</m:t>
                        </m:r>
                      </m:num>
                      <m:den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𝑀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𝑘</m:t>
                            </m:r>
                          </m:e>
                        </m: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!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𝑘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𝑁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𝑀</m:t>
                            </m:r>
                          </m:e>
                        </m: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!</m:t>
                        </m:r>
                      </m:num>
                      <m:den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𝑁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𝑀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𝑛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𝑘</m:t>
                            </m:r>
                          </m:e>
                        </m: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!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𝑛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𝑘</m:t>
                            </m:r>
                          </m:sup>
                        </m:s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𝑁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𝑛</m:t>
                            </m:r>
                          </m:e>
                        </m: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!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𝑛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𝑁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!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!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!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𝑛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𝑘</m:t>
                            </m:r>
                          </m:e>
                        </m: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!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𝑀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𝑀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−1</m:t>
                            </m:r>
                          </m:e>
                        </m: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⋯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𝑀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𝑘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+1</m:t>
                            </m:r>
                          </m:e>
                        </m:d>
                      </m:num>
                      <m:den>
                        <m:limLow>
                          <m:limLow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groupChrPr>
                              <m:e>
                                <m:r>
                                  <a:rPr lang="en-US" altLang="zh-CN" sz="2400" b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zh-CN" sz="2400" b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altLang="zh-CN" sz="2400" b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zh-CN" sz="2400" b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  <m:r>
                                  <a:rPr lang="en-US" altLang="zh-CN" sz="2400" b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groupChr>
                          </m:e>
                          <m:li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𝑘</m:t>
                            </m:r>
                            <m:r>
                              <m:rPr>
                                <m:nor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Times New Roman" panose="02020603050405020304" pitchFamily="34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个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𝑁</m:t>
                            </m:r>
                          </m:lim>
                        </m:limLow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𝑁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𝑀</m:t>
                            </m:r>
                          </m:e>
                        </m: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⋯[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𝑁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𝑀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𝑛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𝑘</m:t>
                            </m:r>
                          </m:e>
                        </m: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+1]</m:t>
                        </m:r>
                      </m:num>
                      <m:den>
                        <m:limLow>
                          <m:limLow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groupChrPr>
                              <m:e>
                                <m:r>
                                  <a:rPr lang="en-US" altLang="zh-CN" sz="2400" b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zh-CN" sz="2400" b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altLang="zh-CN" sz="2400" b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zh-CN" sz="2400" b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  <m:r>
                                  <a:rPr lang="en-US" altLang="zh-CN" sz="2400" b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groupChr>
                          </m:e>
                          <m:lim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𝑛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−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𝑘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Times New Roman" panose="02020603050405020304" pitchFamily="34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个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𝑁</m:t>
                            </m:r>
                          </m:lim>
                        </m:limLow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𝑁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𝑛</m:t>
                            </m:r>
                          </m:e>
                        </m: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!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𝑛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𝑁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!</m:t>
                        </m:r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因为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!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!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𝑛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𝑘</m:t>
                            </m:r>
                          </m:e>
                        </m: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!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bSup>
                      <m:sSub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C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</m:t>
                        </m:r>
                      </m:sub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lim</m:t>
                        </m:r>
                      </m:e>
                      <m:li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𝑁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→∞</m:t>
                        </m:r>
                      </m:lim>
                    </m:limLow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𝑀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𝑀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−1</m:t>
                            </m:r>
                          </m:e>
                        </m: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⋯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𝑀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𝑘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+1</m:t>
                            </m:r>
                          </m:e>
                        </m:d>
                      </m:num>
                      <m:den>
                        <m:limLow>
                          <m:limLow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groupChrPr>
                              <m:e>
                                <m:r>
                                  <a:rPr lang="en-US" altLang="zh-CN" sz="2400" b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zh-CN" sz="2400" b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altLang="zh-CN" sz="2400" b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zh-CN" sz="2400" b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  <m:r>
                                  <a:rPr lang="en-US" altLang="zh-CN" sz="2400" b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groupChr>
                          </m:e>
                          <m:lim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𝑘</m:t>
                            </m:r>
                            <m:r>
                              <m:rPr>
                                <m:nor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Times New Roman" panose="02020603050405020304" pitchFamily="34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个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𝑁</m:t>
                            </m:r>
                          </m:lim>
                        </m:limLow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且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lim</m:t>
                        </m:r>
                      </m:e>
                      <m:li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𝑁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→∞</m:t>
                        </m:r>
                      </m:lim>
                    </m:limLow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𝑁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𝑀</m:t>
                            </m:r>
                          </m:e>
                        </m: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⋯[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𝑁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𝑀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𝑛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𝑘</m:t>
                            </m:r>
                          </m:e>
                        </m: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+1]</m:t>
                        </m:r>
                      </m:num>
                      <m:den>
                        <m:limLow>
                          <m:limLow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limLowPr>
                          <m:e>
                            <m:groupChr>
                              <m:groupChrPr>
                                <m:chr m:val="⏟"/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groupChrPr>
                              <m:e>
                                <m:r>
                                  <a:rPr lang="en-US" altLang="zh-CN" sz="2400" b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zh-CN" sz="2400" b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altLang="zh-CN" sz="2400" b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zh-CN" sz="2400" b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  <m:r>
                                  <a:rPr lang="en-US" altLang="zh-CN" sz="2400" b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</m:groupChr>
                          </m:e>
                          <m:lim>
                            <m:d>
                              <m:dPr>
                                <m:ctrlPr>
                                  <a:rPr lang="en-US" altLang="zh-CN" sz="2400" b="0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𝑛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−</m:t>
                                </m:r>
                                <m:r>
                                  <a:rPr lang="en-US" altLang="zh-CN" sz="2400" b="0" i="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34" charset="-120"/>
                                  </a:rPr>
                                  <m:t>𝑘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Times New Roman" panose="02020603050405020304" pitchFamily="34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个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𝑁</m:t>
                            </m:r>
                          </m:lim>
                        </m:limLow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𝑃</m:t>
                            </m:r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</a:t>
                </a:r>
                <a:endParaRPr lang="en-US" altLang="zh-CN" sz="2400" dirty="0"/>
              </a:p>
              <a:p>
                <a:pPr latinLnBrk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lim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𝑁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→∞</m:t>
                        </m:r>
                      </m:sub>
                    </m:sSub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𝑁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𝑛</m:t>
                            </m:r>
                          </m:e>
                        </m:d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!</m:t>
                        </m:r>
                        <m:sSup>
                          <m:s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p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𝑁</m:t>
                            </m:r>
                          </m:e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𝑛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𝑁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!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=1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,所以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lim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𝑁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→∞</m:t>
                        </m:r>
                      </m:sub>
                    </m:sSub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𝑀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𝑘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𝑁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𝑀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𝑛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𝑘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𝑁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𝑛</m:t>
                            </m:r>
                          </m:sup>
                        </m:sSub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bSup>
                      <m:sSub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C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</m:t>
                        </m:r>
                      </m:sub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sup>
                    </m:sSubSup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𝑃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𝑃</m:t>
                            </m:r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4_AS.67_1#f2cb71205?vbadefaultcenterpage=1&amp;parentnodeid=64f36ca71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042557"/>
                <a:ext cx="11183112" cy="5026851"/>
              </a:xfrm>
              <a:prstGeom prst="rect">
                <a:avLst/>
              </a:prstGeom>
              <a:blipFill rotWithShape="1">
                <a:blip r:embed="rId3"/>
                <a:stretch>
                  <a:fillRect t="-10" r="1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QO_4_BD.68_1#2e14d9cfb?vbadefaultcenterpage=1&amp;parentnodeid=64f36ca71&amp;vbahtmlprocessed=1"/>
          <p:cNvSpPr/>
          <p:nvPr/>
        </p:nvSpPr>
        <p:spPr>
          <a:xfrm>
            <a:off x="502920" y="2779060"/>
            <a:ext cx="11183112" cy="4860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algn="l" latinLnBrk="1">
              <a:lnSpc>
                <a:spcPct val="150000"/>
              </a:lnSpc>
            </a:pPr>
            <a:r>
              <a:rPr lang="en-US" altLang="zh-CN" sz="2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深度训练1</a:t>
            </a:r>
            <a:r>
              <a:rPr lang="en-US" altLang="zh-CN" sz="2400" b="1" i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34" charset="-120"/>
              </a:rPr>
              <a:t> </a:t>
            </a:r>
            <a:r>
              <a:rPr lang="en-US" altLang="zh-CN" sz="2400" b="0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在装有4个黑球，6个白球的袋子中，任取2个球，试求：</a:t>
            </a:r>
            <a:endParaRPr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QO_4_BD.68_2#2e14d9cfb?segpoint=1&amp;vbadefaultcenterpage=1&amp;parentnodeid=64f36ca71&amp;vbahtmlprocessed=1"/>
              <p:cNvSpPr/>
              <p:nvPr/>
            </p:nvSpPr>
            <p:spPr>
              <a:xfrm>
                <a:off x="502920" y="3330811"/>
                <a:ext cx="11183112" cy="490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（1）不放回地抽取，取到黑球数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𝑋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的分布列及数学期望；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O_4_BD.68_2#2e14d9cfb?segpoint=1&amp;vbadefaultcenterpage=1&amp;parentnodeid=64f36ca71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330811"/>
                <a:ext cx="11183112" cy="490030"/>
              </a:xfrm>
              <a:prstGeom prst="rect">
                <a:avLst/>
              </a:prstGeom>
              <a:blipFill rotWithShape="1">
                <a:blip r:embed="rId3"/>
                <a:stretch>
                  <a:fillRect t="-48" r="1" b="-119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QO_4_BD.68_3#2e14d9cfb?segpoint=1&amp;vbadefaultcenterpage=1&amp;parentnodeid=64f36ca71&amp;vbahtmlprocessed=1"/>
              <p:cNvSpPr/>
              <p:nvPr/>
            </p:nvSpPr>
            <p:spPr>
              <a:xfrm>
                <a:off x="502920" y="3876911"/>
                <a:ext cx="11183112" cy="49003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marL="0"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（2）有放回地抽取，取到黑球数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𝑌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的分布列及数学期望.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O_4_BD.68_3#2e14d9cfb?segpoint=1&amp;vbadefaultcenterpage=1&amp;parentnodeid=64f36ca71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3876911"/>
                <a:ext cx="11183112" cy="490030"/>
              </a:xfrm>
              <a:prstGeom prst="rect">
                <a:avLst/>
              </a:prstGeom>
              <a:blipFill rotWithShape="1">
                <a:blip r:embed="rId4"/>
                <a:stretch>
                  <a:fillRect t="-48" r="1" b="-119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4_AS.69_1#2e14d9cfb?vbadefaultcenterpage=1&amp;parentnodeid=64f36ca71&amp;vbahtmlprocessed=1&amp;bbb=1&amp;hasbroken=1"/>
              <p:cNvSpPr/>
              <p:nvPr/>
            </p:nvSpPr>
            <p:spPr>
              <a:xfrm>
                <a:off x="502920" y="1234326"/>
                <a:ext cx="11183112" cy="260743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（1）不放回地抽取，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𝑋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服从超几何分布.从10个球中任取2个的方法数为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C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10</m:t>
                        </m:r>
                      </m:sub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从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10个球中任取2个，其中恰有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个黑球的方法数为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C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4</m:t>
                        </m:r>
                      </m:sub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sup>
                    </m:sSubSup>
                    <m:sSubSup>
                      <m:sSub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C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6</m:t>
                        </m:r>
                      </m:sub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，则从10个球中任取2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个，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其中恰有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个黑球的概率为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𝑋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=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𝑘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6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𝑘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10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，1，2，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得随机变量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𝑋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的分布列为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4_AS.69_1#2e14d9cfb?vbadefaultcenterpage=1&amp;parentnodeid=64f36ca71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234326"/>
                <a:ext cx="11183112" cy="2607437"/>
              </a:xfrm>
              <a:prstGeom prst="rect">
                <a:avLst/>
              </a:prstGeom>
              <a:blipFill rotWithShape="1">
                <a:blip r:embed="rId3"/>
                <a:stretch>
                  <a:fillRect t="-20" r="-493" b="-37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0" name="QO_4_AS.69_2#2e14d9cfb?colgroup=3,7,11,11&amp;vbadefaultcenterpage=1&amp;parentnodeid=64f36ca71&amp;vbahtmlprocessed=1"/>
              <p:cNvGraphicFramePr>
                <a:graphicFrameLocks noGrp="1"/>
              </p:cNvGraphicFramePr>
              <p:nvPr/>
            </p:nvGraphicFramePr>
            <p:xfrm>
              <a:off x="502920" y="3978035"/>
              <a:ext cx="11146536" cy="1150938"/>
            </p:xfrm>
            <a:graphic>
              <a:graphicData uri="http://schemas.openxmlformats.org/drawingml/2006/table">
                <a:tbl>
                  <a:tblPr/>
                  <a:tblGrid>
                    <a:gridCol w="134416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45059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67588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67588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35166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𝑋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FF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0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FF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1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FF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36524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zh-CN" sz="2400" b="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400" b="0" i="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3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zh-CN" sz="2400" b="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8</m:t>
                                  </m:r>
                                </m:num>
                                <m:den>
                                  <m:r>
                                    <a:rPr lang="en-US" altLang="zh-CN" sz="2400" b="0" i="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15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zh-CN" sz="2400" b="0" i="1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altLang="zh-CN" sz="2400" b="0" i="0" dirty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Times New Roman" panose="02020603050405020304" pitchFamily="34" charset="-120"/>
                                    </a:rPr>
                                    <m:t>15</m:t>
                                  </m:r>
                                </m:den>
                              </m:f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0" name="QO_4_AS.69_2#2e14d9cfb?colgroup=3,7,11,11&amp;vbadefaultcenterpage=1&amp;parentnodeid=64f36ca71&amp;vbahtmlprocessed=1"/>
              <p:cNvGraphicFramePr>
                <a:graphicFrameLocks noGrp="1"/>
              </p:cNvGraphicFramePr>
              <p:nvPr/>
            </p:nvGraphicFramePr>
            <p:xfrm>
              <a:off x="502920" y="3978035"/>
              <a:ext cx="11146536" cy="1071690"/>
            </p:xfrm>
            <a:graphic>
              <a:graphicData uri="http://schemas.openxmlformats.org/drawingml/2006/table">
                <a:tbl>
                  <a:tblPr/>
                  <a:tblGrid>
                    <a:gridCol w="1344168"/>
                    <a:gridCol w="2450592"/>
                    <a:gridCol w="3675888"/>
                    <a:gridCol w="3675888"/>
                  </a:tblGrid>
                  <a:tr h="4749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FF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0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FF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1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FF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67945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QO_4_AS.69_3#2e14d9cfb?vbadefaultcenterpage=1&amp;parentnodeid=64f36ca71&amp;vbahtmlprocessed=1"/>
              <p:cNvSpPr/>
              <p:nvPr/>
            </p:nvSpPr>
            <p:spPr>
              <a:xfrm>
                <a:off x="502920" y="5184535"/>
                <a:ext cx="11183112" cy="7144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𝐸𝑋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=0×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+1×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8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15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+2×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15</m:t>
                        </m:r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=0.8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O_4_AS.69_3#2e14d9cfb?vbadefaultcenterpage=1&amp;parentnodeid=64f36ca71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5184535"/>
                <a:ext cx="11183112" cy="714439"/>
              </a:xfrm>
              <a:prstGeom prst="rect">
                <a:avLst/>
              </a:prstGeom>
              <a:blipFill rotWithShape="1">
                <a:blip r:embed="rId5"/>
                <a:stretch>
                  <a:fillRect t="-55" r="1" b="-97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4" grpId="0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3_BD#7caf08a94.fixed?vbadefaultcenterpage=1&amp;parentnodeid=089ed854e&amp;vbahtmlprocessed=1"/>
          <p:cNvSpPr/>
          <p:nvPr/>
        </p:nvSpPr>
        <p:spPr>
          <a:xfrm>
            <a:off x="283464" y="2779776"/>
            <a:ext cx="11594592" cy="72237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 latinLnBrk="1">
              <a:lnSpc>
                <a:spcPct val="100000"/>
              </a:lnSpc>
            </a:pPr>
            <a:r>
              <a:rPr lang="en-US" altLang="zh-CN" sz="44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基础知识·诊断</a:t>
            </a:r>
            <a:endParaRPr lang="en-US" altLang="zh-CN" sz="4400" dirty="0"/>
          </a:p>
        </p:txBody>
      </p:sp>
      <p:pic>
        <p:nvPicPr>
          <p:cNvPr id="3" name="C_3#7caf08a94.fixed?vbadefaultcenterpage=1&amp;parentnodeid=089ed854e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72" y="3575304"/>
            <a:ext cx="9756648" cy="82296"/>
          </a:xfrm>
          <a:prstGeom prst="rect">
            <a:avLst/>
          </a:prstGeom>
        </p:spPr>
      </p:pic>
    </p:spTree>
  </p:cSld>
  <p:clrMapOvr>
    <a:masterClrMapping/>
  </p:clrMapOvr>
  <p:transition>
    <p:split dir="in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4_AS.69_4#2e14d9cfb?vbadefaultcenterpage=1&amp;parentnodeid=64f36ca71&amp;vbahtmlprocessed=1&amp;bbb=1&amp;hasbroken=1"/>
              <p:cNvSpPr/>
              <p:nvPr/>
            </p:nvSpPr>
            <p:spPr>
              <a:xfrm>
                <a:off x="502920" y="1951782"/>
                <a:ext cx="11183112" cy="160502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（2）有放回地抽取，每次抽到黑球的概率相同，所以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𝑌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～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2,0.4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，那么从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10个球中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任取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2个，其中恰有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个黑球的概率为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𝑌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=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bSup>
                      <m:sSub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C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b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sup>
                    </m:sSub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0.4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⋅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0.6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，1，2，</a:t>
                </a:r>
                <a:endParaRPr lang="en-US" altLang="zh-CN" sz="2400" dirty="0"/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FF0000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所以随机变量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𝑌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的分布列为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4_AS.69_4#2e14d9cfb?vbadefaultcenterpage=1&amp;parentnodeid=64f36ca71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951782"/>
                <a:ext cx="11183112" cy="1605026"/>
              </a:xfrm>
              <a:prstGeom prst="rect">
                <a:avLst/>
              </a:prstGeom>
              <a:blipFill rotWithShape="1">
                <a:blip r:embed="rId3"/>
                <a:stretch>
                  <a:fillRect t="-27" r="-669" b="-60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1" name="QO_4_AS.69_5#2e14d9cfb?colgroup=3,10,10,10&amp;vbadefaultcenterpage=1&amp;parentnodeid=64f36ca71&amp;vbahtmlprocessed=1"/>
              <p:cNvGraphicFramePr>
                <a:graphicFrameLocks noGrp="1"/>
              </p:cNvGraphicFramePr>
              <p:nvPr/>
            </p:nvGraphicFramePr>
            <p:xfrm>
              <a:off x="502920" y="3692190"/>
              <a:ext cx="11146536" cy="950976"/>
            </p:xfrm>
            <a:graphic>
              <a:graphicData uri="http://schemas.openxmlformats.org/drawingml/2006/table">
                <a:tbl>
                  <a:tblPr/>
                  <a:tblGrid>
                    <a:gridCol w="110642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34670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34670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334670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35166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𝑌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FF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0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FF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1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FF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35166"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sz="2400" b="0" i="0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34" charset="-120"/>
                                </a:rPr>
                                <m:t>𝑃</m:t>
                              </m:r>
                            </m:oMath>
                          </a14:m>
                          <a:r>
                            <a:rPr lang="en-US" altLang="zh-CN" sz="100" b="0" i="0" kern="0" spc="-99900" dirty="0">
                              <a:solidFill>
                                <a:srgbClr val="FFFFFF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 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FF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0.36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FF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0.48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FF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0.16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1" name="QO_4_AS.69_5#2e14d9cfb?colgroup=3,10,10,10&amp;vbadefaultcenterpage=1&amp;parentnodeid=64f36ca71&amp;vbahtmlprocessed=1"/>
              <p:cNvGraphicFramePr>
                <a:graphicFrameLocks noGrp="1"/>
              </p:cNvGraphicFramePr>
              <p:nvPr/>
            </p:nvGraphicFramePr>
            <p:xfrm>
              <a:off x="502920" y="3692190"/>
              <a:ext cx="11146536" cy="870332"/>
            </p:xfrm>
            <a:graphic>
              <a:graphicData uri="http://schemas.openxmlformats.org/drawingml/2006/table">
                <a:tbl>
                  <a:tblPr/>
                  <a:tblGrid>
                    <a:gridCol w="1106424"/>
                    <a:gridCol w="3346704"/>
                    <a:gridCol w="3346704"/>
                    <a:gridCol w="3346704"/>
                  </a:tblGrid>
                  <a:tr h="4749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FF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0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FF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1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FF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2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749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FF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0.36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FF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0.48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 hangingPunct="0">
                            <a:lnSpc>
                              <a:spcPct val="130000"/>
                            </a:lnSpc>
                          </a:pPr>
                          <a:r>
                            <a:rPr lang="en-US" altLang="zh-CN" sz="2400" b="0" i="0" dirty="0">
                              <a:solidFill>
                                <a:srgbClr val="FF0000"/>
                              </a:solidFill>
                              <a:latin typeface="Times New Roman" panose="02020603050405020304" pitchFamily="34" charset="0"/>
                              <a:ea typeface="微软雅黑" panose="020B0503020204020204" pitchFamily="34" charset="-122"/>
                              <a:cs typeface="Times New Roman" panose="02020603050405020304" pitchFamily="34" charset="-120"/>
                            </a:rPr>
                            <a:t>0.16</a:t>
                          </a:r>
                          <a:endParaRPr lang="en-US" altLang="zh-CN" sz="1200" dirty="0"/>
                        </a:p>
                      </a:txBody>
                      <a:tcPr marL="72000" marR="72000" marT="0" marB="0" anchor="ctr">
                        <a:lnL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9525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QO_4_AS.69_6#2e14d9cfb?vbadefaultcenterpage=1&amp;parentnodeid=64f36ca71&amp;vbahtmlprocessed=1"/>
              <p:cNvSpPr/>
              <p:nvPr/>
            </p:nvSpPr>
            <p:spPr>
              <a:xfrm>
                <a:off x="502920" y="4695490"/>
                <a:ext cx="11183112" cy="48602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𝐸𝑌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𝑛𝑝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=2×0.4=0.8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4" name="QO_4_AS.69_6#2e14d9cfb?vbadefaultcenterpage=1&amp;parentnodeid=64f36ca71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4695490"/>
                <a:ext cx="11183112" cy="486029"/>
              </a:xfrm>
              <a:prstGeom prst="rect">
                <a:avLst/>
              </a:prstGeom>
              <a:blipFill rotWithShape="1">
                <a:blip r:embed="rId5"/>
                <a:stretch>
                  <a:fillRect t="-62" r="1" b="-128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4" grpId="0" build="p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QO_4_BD.70_1#958e5b320?vbadefaultcenterpage=1&amp;parentnodeid=64f36ca71&amp;vbahtmlprocessed=1&amp;bbb=1&amp;hasbroken=1"/>
              <p:cNvSpPr/>
              <p:nvPr/>
            </p:nvSpPr>
            <p:spPr>
              <a:xfrm>
                <a:off x="502920" y="756000"/>
                <a:ext cx="11183112" cy="158750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深度训练2</a:t>
                </a:r>
                <a:r>
                  <a:rPr lang="en-US" altLang="zh-CN" sz="2400" b="1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某批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件产品的次品率为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2%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，现从中任意抽取3件进行检验.问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：当</a:t>
                </a:r>
              </a:p>
              <a:p>
                <a:pPr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=500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，5000，50000时，分别以放回和不放回的方式抽取，恰好抽到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1件次品的概</a:t>
                </a:r>
              </a:p>
              <a:p>
                <a:pPr latinLnBrk="1">
                  <a:lnSpc>
                    <a:spcPct val="150000"/>
                  </a:lnSpc>
                </a:pP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率各是多少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？你能从中得到什么结论？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2" name="QO_4_BD.70_1#958e5b320?vbadefaultcenterpage=1&amp;parentnodeid=64f36ca71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756000"/>
                <a:ext cx="11183112" cy="1587500"/>
              </a:xfrm>
              <a:prstGeom prst="rect">
                <a:avLst/>
              </a:prstGeom>
              <a:blipFill rotWithShape="1">
                <a:blip r:embed="rId3"/>
                <a:stretch>
                  <a:fillRect t="-22" r="-351" b="-36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QO_4_AS.71_1#958e5b320?vbadefaultcenterpage=1&amp;parentnodeid=64f36ca71&amp;vbahtmlprocessed=1"/>
              <p:cNvSpPr/>
              <p:nvPr/>
            </p:nvSpPr>
            <p:spPr>
              <a:xfrm>
                <a:off x="502920" y="2344008"/>
                <a:ext cx="11183112" cy="426167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解析</a:t>
                </a:r>
                <a:r>
                  <a:rPr lang="en-US" altLang="zh-CN" sz="2400" b="1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（1）当有放回地抽取时，次品数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𝑋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～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3,0.02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𝑋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=1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sSubSup>
                      <m:sSub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C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3</m:t>
                        </m:r>
                      </m:sub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</m:t>
                        </m:r>
                      </m:sup>
                    </m:sSub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×0.02×</m:t>
                    </m:r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1−0.02</m:t>
                            </m:r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2</m:t>
                        </m:r>
                      </m:sup>
                    </m:sSup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≈0.057624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（2）当无放回地抽取时，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𝑋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服从超几何分布，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=500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𝑋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=1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10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p>
                        </m:sSub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×</m:t>
                        </m:r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490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500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sup>
                        </m:sSub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≈0.057853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=5000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𝑋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=1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100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p>
                        </m:sSub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×</m:t>
                        </m:r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4900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5000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sup>
                        </m:sSub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≈0.057647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endParaRPr lang="en-US" altLang="zh-CN" sz="2400" dirty="0"/>
              </a:p>
              <a:p>
                <a:pPr algn="l" latinLnBrk="1">
                  <a:lnSpc>
                    <a:spcPct val="11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=50000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𝑋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=1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1000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</m:t>
                            </m:r>
                          </m:sup>
                        </m:sSub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×</m:t>
                        </m:r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49000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50000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3</m:t>
                            </m:r>
                          </m:sup>
                        </m:sSubSup>
                      </m:den>
                    </m:f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≈0.057626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故当总体的容量非常大时，超几何分布近似于二项分布.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QO_4_AS.71_1#958e5b320?vbadefaultcenterpage=1&amp;parentnodeid=64f36ca71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344008"/>
                <a:ext cx="11183112" cy="4261676"/>
              </a:xfrm>
              <a:prstGeom prst="rect">
                <a:avLst/>
              </a:prstGeom>
              <a:blipFill rotWithShape="1">
                <a:blip r:embed="rId4"/>
                <a:stretch>
                  <a:fillRect t="-5" r="1" b="-7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split dir="in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_4_BD#cede22f42?vbadefaultcenterpage=1&amp;parentnodeid=7caf08a94&amp;vbahtmlprocessed=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048" y="756000"/>
            <a:ext cx="4562856" cy="530352"/>
          </a:xfrm>
          <a:prstGeom prst="rect">
            <a:avLst/>
          </a:prstGeom>
        </p:spPr>
      </p:pic>
      <p:sp>
        <p:nvSpPr>
          <p:cNvPr id="3" name="C_5_BD#7d981e2ec?segpoint=1&amp;vbadefaultcenterpage=1&amp;parentnodeid=cede22f42&amp;vbahtmlprocessed=1"/>
          <p:cNvSpPr/>
          <p:nvPr/>
        </p:nvSpPr>
        <p:spPr>
          <a:xfrm>
            <a:off x="502920" y="1419448"/>
            <a:ext cx="11183112" cy="949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一、伯努利试验与二项分布</a:t>
            </a:r>
            <a:endParaRPr lang="en-US" altLang="zh-CN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P_6_BD#4dd3cbd8c?segpoint=1&amp;vbadefaultcenterpage=1&amp;parentnodeid=7d981e2ec&amp;vbahtmlprocessed=1&amp;bbb=1&amp;hasbroken=1"/>
              <p:cNvSpPr/>
              <p:nvPr/>
            </p:nvSpPr>
            <p:spPr>
              <a:xfrm>
                <a:off x="502920" y="2008505"/>
                <a:ext cx="11182985" cy="175831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1. 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  <m:r>
                      <a:rPr lang="en-US" altLang="zh-CN" sz="240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  <a:sym typeface="+mn-ea"/>
                      </a:rPr>
                      <m:t>重</m:t>
                    </m:r>
                  </m:oMath>
                </a14:m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伯努利试验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一般地,在相同条件下重复做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</m:oMath>
                </a14:m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次伯努利试验,且每次试验的结果都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①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  <a:sym typeface="+mn-ea"/>
                  </a:rPr>
                  <a:t>______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其他</a:t>
                </a:r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试验结果的影响,称这样的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次独立重复试验为②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  <a:sym typeface="+mn-ea"/>
                  </a:rPr>
                  <a:t>_______________. </a:t>
                </a:r>
              </a:p>
              <a:p>
                <a:pPr algn="l" latinLnBrk="1">
                  <a:lnSpc>
                    <a:spcPct val="150000"/>
                  </a:lnSpc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4" name="P_6_BD#4dd3cbd8c?segpoint=1&amp;vbadefaultcenterpage=1&amp;parentnodeid=7d981e2ec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2008505"/>
                <a:ext cx="11182985" cy="1758315"/>
              </a:xfrm>
              <a:prstGeom prst="rect">
                <a:avLst/>
              </a:prstGeom>
              <a:blipFill rotWithShape="1">
                <a:blip r:embed="rId4"/>
                <a:stretch>
                  <a:fillRect b="-255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P_6_AN.1_1#4dd3cbd8c.blank?vbadefaultcenterpage=1&amp;parentnodeid=7d981e2ec&amp;vbapositionanswer=1&amp;vbahtmlprocessed=1"/>
          <p:cNvSpPr/>
          <p:nvPr/>
        </p:nvSpPr>
        <p:spPr>
          <a:xfrm>
            <a:off x="9458960" y="2502186"/>
            <a:ext cx="830263" cy="4787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algn="ctr" latinLnBrk="1">
              <a:lnSpc>
                <a:spcPts val="4200"/>
              </a:lnSpc>
            </a:pPr>
            <a:r>
              <a:rPr lang="zh-CN" altLang="en-US" sz="2400" b="0" i="0" dirty="0">
                <a:solidFill>
                  <a:srgbClr val="FF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不受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P_6_AN.2_1#4dd3cbd8c.blank?vbadefaultcenterpage=1&amp;parentnodeid=7d981e2ec&amp;vbapositionanswer=2&amp;vbahtmlprocessed=1"/>
              <p:cNvSpPr/>
              <p:nvPr/>
            </p:nvSpPr>
            <p:spPr>
              <a:xfrm>
                <a:off x="6895592" y="3183351"/>
                <a:ext cx="2229295" cy="35496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29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</m:oMath>
                </a14:m>
                <a:r>
                  <a:rPr lang="en-US" altLang="zh-CN" sz="2400" b="0" i="0" dirty="0">
                    <a:solidFill>
                      <a:srgbClr val="FF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重伯努利试验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6" name="P_6_AN.2_1#4dd3cbd8c.blank?vbadefaultcenterpage=1&amp;parentnodeid=7d981e2ec&amp;vbapositionanswer=2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592" y="3183351"/>
                <a:ext cx="2229295" cy="354965"/>
              </a:xfrm>
              <a:prstGeom prst="rect">
                <a:avLst/>
              </a:prstGeom>
              <a:blipFill rotWithShape="1">
                <a:blip r:embed="rId5"/>
                <a:stretch>
                  <a:fillRect l="-6" t="-6825" r="26" b="-3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6" grpId="0" build="p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P_6_BD#4dd3cbd8c?segpoint=1&amp;vbadefaultcenterpage=1&amp;parentnodeid=7d981e2ec&amp;vbahtmlprocessed=1&amp;bbb=1&amp;hasbroken=1"/>
              <p:cNvSpPr/>
              <p:nvPr/>
            </p:nvSpPr>
            <p:spPr>
              <a:xfrm>
                <a:off x="502920" y="1952036"/>
                <a:ext cx="11183112" cy="322922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2.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二项分布</a:t>
                </a:r>
                <a:endParaRPr lang="en-US" altLang="zh-CN" sz="2400" dirty="0"/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一般地，在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重伯努利试验中，用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𝑋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表示</a:t>
                </a:r>
                <a:r>
                  <a:rPr lang="zh-CN" altLang="en-US" sz="2400" b="0" i="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次试验中成功的次数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且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每次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成功的概率</a:t>
                </a:r>
              </a:p>
              <a:p>
                <a:pPr algn="l" latinLnBrk="1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均为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𝑝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，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𝑋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的分布列为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𝑋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=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③</m:t>
                    </m:r>
                  </m:oMath>
                </a14:m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_______________</a:t>
                </a:r>
                <a:r>
                  <a:rPr lang="zh-CN" altLang="en-US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（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𝑘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=0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，1，2，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⋯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）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</a:p>
              <a:p>
                <a:pPr lvl="0" algn="l" latinLnBrk="1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若一个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随机变量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𝑋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的分布列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如上所述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，则称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𝑋</m:t>
                    </m:r>
                  </m:oMath>
                </a14:m>
                <a:r>
                  <a:rPr lang="en-US" altLang="zh-CN" sz="10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服从</a:t>
                </a:r>
                <a:r>
                  <a:rPr lang="zh-CN" altLang="en-US" sz="240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参数为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𝑝</m:t>
                    </m:r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</a:t>
                </a:r>
                <a:r>
                  <a:rPr lang="en-US" altLang="zh-CN" sz="240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二项分布，</a:t>
                </a:r>
                <a:r>
                  <a:rPr lang="zh-CN" altLang="en-US" sz="240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简</a:t>
                </a:r>
                <a:r>
                  <a:rPr lang="en-US" altLang="zh-CN" sz="240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记</a:t>
                </a:r>
                <a:r>
                  <a:rPr lang="zh-CN" altLang="en-US" sz="240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为</a:t>
                </a:r>
                <a:endParaRPr lang="en-US" altLang="zh-CN" sz="2400" dirty="0">
                  <a:solidFill>
                    <a:srgbClr val="000000"/>
                  </a:solidFill>
                  <a:latin typeface="Times New Roman" panose="02020603050405020304" pitchFamily="34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lvl="0" algn="l" latinLnBrk="1">
                  <a:lnSpc>
                    <a:spcPct val="150000"/>
                  </a:lnSpc>
                </a:pP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④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___________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显然，两点分布是二项分布在参数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=1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时的特殊情况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</a:p>
            </p:txBody>
          </p:sp>
        </mc:Choice>
        <mc:Fallback xmlns="">
          <p:sp>
            <p:nvSpPr>
              <p:cNvPr id="2" name="P_6_BD#4dd3cbd8c?segpoint=1&amp;vbadefaultcenterpage=1&amp;parentnodeid=7d981e2ec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952036"/>
                <a:ext cx="11183112" cy="3229229"/>
              </a:xfrm>
              <a:prstGeom prst="rect">
                <a:avLst/>
              </a:prstGeom>
              <a:blipFill rotWithShape="1">
                <a:blip r:embed="rId3"/>
                <a:stretch>
                  <a:fillRect t="-1" r="-1032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P_6_AN.3_1#4dd3cbd8c.blank?vbadefaultcenterpage=1&amp;parentnodeid=7d981e2ec&amp;vbapositionanswer=3&amp;vbahtmlprocessed=1&amp;bbb=1"/>
              <p:cNvSpPr/>
              <p:nvPr/>
            </p:nvSpPr>
            <p:spPr>
              <a:xfrm>
                <a:off x="5553710" y="3171869"/>
                <a:ext cx="2240344" cy="3629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31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C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</m:t>
                        </m:r>
                      </m:sub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sup>
                    </m:sSubSup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𝑝</m:t>
                        </m:r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1−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𝑝</m:t>
                            </m:r>
                          </m:e>
                        </m:d>
                      </m:e>
                      <m:sup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4" name="P_6_AN.3_1#4dd3cbd8c.blank?vbadefaultcenterpage=1&amp;parentnodeid=7d981e2ec&amp;vbapositionanswer=3&amp;vbahtmlprocessed=1&amp;bbb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710" y="3171869"/>
                <a:ext cx="2240344" cy="362966"/>
              </a:xfrm>
              <a:prstGeom prst="rect">
                <a:avLst/>
              </a:prstGeom>
              <a:blipFill rotWithShape="1">
                <a:blip r:embed="rId4"/>
                <a:stretch>
                  <a:fillRect t="-12" r="3" b="-8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P_6_AN.4_1#4dd3cbd8c.blank?vbadefaultcenterpage=1&amp;parentnodeid=7d981e2ec&amp;vbapositionanswer=4&amp;vbahtmlprocessed=1"/>
              <p:cNvSpPr/>
              <p:nvPr/>
            </p:nvSpPr>
            <p:spPr>
              <a:xfrm>
                <a:off x="785495" y="4270102"/>
                <a:ext cx="1584579" cy="35344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3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𝑋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～</m:t>
                    </m:r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5" name="P_6_AN.4_1#4dd3cbd8c.blank?vbadefaultcenterpage=1&amp;parentnodeid=7d981e2ec&amp;vbapositionanswer=4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95" y="4270102"/>
                <a:ext cx="1584579" cy="353441"/>
              </a:xfrm>
              <a:prstGeom prst="rect">
                <a:avLst/>
              </a:prstGeom>
              <a:blipFill rotWithShape="1">
                <a:blip r:embed="rId5"/>
                <a:stretch>
                  <a:fillRect t="-102" r="16" b="-76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5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5_BD#d09aa26fd?segpoint=1&amp;vbadefaultcenterpage=1&amp;parentnodeid=cede22f42&amp;vbahtmlprocessed=1"/>
          <p:cNvSpPr/>
          <p:nvPr/>
        </p:nvSpPr>
        <p:spPr>
          <a:xfrm>
            <a:off x="502920" y="756000"/>
            <a:ext cx="11183112" cy="949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二、两点分布与二项分布的均值、方差</a:t>
            </a:r>
            <a:endParaRPr lang="en-US" altLang="zh-CN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_6_BD#7af9758a1?segpoint=1&amp;vbadefaultcenterpage=1&amp;parentnodeid=d09aa26fd&amp;vbahtmlprocessed=1"/>
              <p:cNvSpPr/>
              <p:nvPr/>
            </p:nvSpPr>
            <p:spPr>
              <a:xfrm>
                <a:off x="502920" y="1348391"/>
                <a:ext cx="11183112" cy="1034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1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若随机变量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𝑋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服从</a:t>
                </a:r>
                <a:r>
                  <a:rPr lang="zh-CN" altLang="en-US" sz="2400" dirty="0" err="1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参数为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𝑝</m:t>
                    </m:r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的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两点分布，则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𝐸𝑋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𝑝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𝐷𝑋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⑤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_________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</a:p>
              <a:p>
                <a:pPr lvl="0" latinLnBrk="1">
                  <a:lnSpc>
                    <a:spcPct val="150000"/>
                  </a:lnSpc>
                </a:pP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𝑋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～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𝐵</m:t>
                    </m:r>
                    <m:d>
                      <m:dPr>
                        <m:ctrlPr>
                          <a:rPr lang="en-US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,</m:t>
                        </m:r>
                        <m:r>
                          <a:rPr lang="en-US" altLang="zh-CN" sz="240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𝑋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𝑛𝑝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𝐷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𝑋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⑥</m:t>
                    </m:r>
                  </m:oMath>
                </a14:m>
                <a:r>
                  <a:rPr lang="en-US" altLang="zh-CN" sz="10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__________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.</a:t>
                </a:r>
                <a:endParaRPr lang="en-US" altLang="zh-CN" sz="2400" dirty="0"/>
              </a:p>
            </p:txBody>
          </p:sp>
        </mc:Choice>
        <mc:Fallback xmlns="">
          <p:sp>
            <p:nvSpPr>
              <p:cNvPr id="3" name="P_6_BD#7af9758a1?segpoint=1&amp;vbadefaultcenterpage=1&amp;parentnodeid=d09aa26fd&amp;vbahtmlprocessed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48391"/>
                <a:ext cx="11183112" cy="1034669"/>
              </a:xfrm>
              <a:prstGeom prst="rect">
                <a:avLst/>
              </a:prstGeom>
              <a:blipFill rotWithShape="1">
                <a:blip r:embed="rId3"/>
                <a:stretch>
                  <a:fillRect t="-28" r="1" b="-60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P_6_AN.5_1#7af9758a1.blank?vbadefaultcenterpage=1&amp;parentnodeid=d09aa26fd&amp;vbapositionanswer=5&amp;vbahtmlprocessed=1&amp;bbb=1"/>
              <p:cNvSpPr/>
              <p:nvPr/>
            </p:nvSpPr>
            <p:spPr>
              <a:xfrm>
                <a:off x="8604822" y="1474121"/>
                <a:ext cx="1286574" cy="35344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3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𝑝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5" name="P_6_AN.5_1#7af9758a1.blank?vbadefaultcenterpage=1&amp;parentnodeid=d09aa26fd&amp;vbapositionanswer=5&amp;vbahtmlprocessed=1&amp;bbb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4822" y="1474121"/>
                <a:ext cx="1286574" cy="353441"/>
              </a:xfrm>
              <a:prstGeom prst="rect">
                <a:avLst/>
              </a:prstGeom>
              <a:blipFill rotWithShape="1">
                <a:blip r:embed="rId4"/>
                <a:stretch>
                  <a:fillRect l="-44" t="-81" b="-77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P_6_AN.6_1#7af9758a1.blank?vbadefaultcenterpage=1&amp;parentnodeid=d09aa26fd&amp;vbapositionanswer=6&amp;vbahtmlprocessed=1&amp;bbb=1"/>
              <p:cNvSpPr/>
              <p:nvPr/>
            </p:nvSpPr>
            <p:spPr>
              <a:xfrm>
                <a:off x="5478526" y="1959769"/>
                <a:ext cx="1461199" cy="35344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3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𝑛𝑝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1−</m:t>
                        </m:r>
                        <m:r>
                          <a:rPr lang="en-US" altLang="zh-CN" sz="2400" b="0" i="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6" name="P_6_AN.6_1#7af9758a1.blank?vbadefaultcenterpage=1&amp;parentnodeid=d09aa26fd&amp;vbapositionanswer=6&amp;vbahtmlprocessed=1&amp;bbb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8526" y="1959769"/>
                <a:ext cx="1461199" cy="353441"/>
              </a:xfrm>
              <a:prstGeom prst="rect">
                <a:avLst/>
              </a:prstGeom>
              <a:blipFill rotWithShape="1">
                <a:blip r:embed="rId5"/>
                <a:stretch>
                  <a:fillRect l="-26" t="-45" r="30" b="-77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  <p:bldP spid="6" grpId="0" build="p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_5_BD#870e947fb?segpoint=1&amp;vbadefaultcenterpage=1&amp;parentnodeid=cede22f42&amp;vbahtmlprocessed=1"/>
          <p:cNvSpPr/>
          <p:nvPr/>
        </p:nvSpPr>
        <p:spPr>
          <a:xfrm>
            <a:off x="502920" y="756000"/>
            <a:ext cx="11183112" cy="9499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 latinLnBrk="1">
              <a:lnSpc>
                <a:spcPct val="150000"/>
              </a:lnSpc>
            </a:pPr>
            <a:r>
              <a:rPr lang="en-US" altLang="zh-CN" sz="2600" b="1" i="0" dirty="0">
                <a:solidFill>
                  <a:srgbClr val="000000"/>
                </a:solidFill>
                <a:latin typeface="Times New Roman" panose="02020603050405020304" pitchFamily="34" charset="0"/>
                <a:ea typeface="微软雅黑" panose="020B0503020204020204" pitchFamily="34" charset="-122"/>
                <a:cs typeface="Times New Roman" panose="02020603050405020304" pitchFamily="34" charset="-120"/>
              </a:rPr>
              <a:t>三、超几何分布</a:t>
            </a:r>
            <a:endParaRPr lang="en-US" altLang="zh-CN" sz="2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_6_BD#7ba4a32e0?vbadefaultcenterpage=1&amp;parentnodeid=870e947fb&amp;vbahtmlprocessed=1&amp;bbb=1&amp;hasbroken=1"/>
              <p:cNvSpPr/>
              <p:nvPr/>
            </p:nvSpPr>
            <p:spPr>
              <a:xfrm>
                <a:off x="502920" y="1348105"/>
                <a:ext cx="11182985" cy="408114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一般地，设有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件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产品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，其中有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(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)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件次品,从中</a:t>
                </a:r>
                <a:r>
                  <a:rPr lang="zh-CN" altLang="en-US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任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取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(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)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件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次品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，用</a:t>
                </a:r>
              </a:p>
              <a:p>
                <a:pPr algn="l"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𝑋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表示取</a:t>
                </a:r>
                <a:r>
                  <a:rPr lang="zh-CN" altLang="en-US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出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件产品中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次品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件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数，则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𝑋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的分布列为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𝑃</m:t>
                    </m:r>
                    <m:d>
                      <m:d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dPr>
                      <m:e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𝑋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=</m:t>
                        </m:r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𝑘</m:t>
                        </m:r>
                      </m:e>
                    </m:d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⑦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i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</a:t>
                </a:r>
                <a:r>
                  <a:rPr lang="en-US" altLang="zh-CN" sz="3750" b="0" i="0" u="sng" kern="0" spc="-99900">
                    <a:solidFill>
                      <a:srgbClr val="FFFFFF"/>
                    </a:solidFill>
                    <a:latin typeface="宋体" panose="02010600030101010101" pitchFamily="2" charset="-122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i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34" charset="-120"/>
                  </a:rPr>
                  <a:t>______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</a:p>
              <a:p>
                <a:pPr algn="l"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max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{0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−(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−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)}≤</m:t>
                    </m:r>
                    <m:r>
                      <m:rPr>
                        <m:nor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Times New Roman" panose="02020603050405020304" pitchFamily="34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min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{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}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.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其中，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  <m:r>
                      <a:rPr lang="en-US" altLang="zh-CN" sz="2400" kern="0" spc="-99900" dirty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  <a:sym typeface="+mn-ea"/>
                      </a:rPr>
                      <m:t> </m:t>
                    </m:r>
                    <m:r>
                      <a:rPr lang="en-US" altLang="zh-CN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  <a:sym typeface="+mn-ea"/>
                      </a:rPr>
                      <m:t>，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≤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  <a:sym typeface="+mn-ea"/>
                      </a:rPr>
                      <m:t>，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</m:oMath>
                </a14:m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∈</m:t>
                    </m:r>
                    <m:sSub>
                      <m:sSubPr>
                        <m:ctrlPr>
                          <a:rPr lang="en-US" altLang="zh-CN" sz="2400" b="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𝐍</m:t>
                        </m:r>
                      </m:e>
                      <m:sub>
                        <m:r>
                          <a:rPr lang="en-US" altLang="zh-CN" sz="2400" b="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.</a:t>
                </a:r>
              </a:p>
              <a:p>
                <a:pPr algn="l" latinLnBrk="1">
                  <a:lnSpc>
                    <a:spcPct val="150000"/>
                  </a:lnSpc>
                </a:pPr>
                <a:r>
                  <a:rPr lang="zh-CN" altLang="en-US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若一个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随机变量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𝑋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的分布列</a:t>
                </a:r>
                <a:r>
                  <a:rPr lang="zh-CN" altLang="en-US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由</a:t>
                </a:r>
                <a:r>
                  <a:rPr lang="en-US" altLang="zh-CN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上式</a:t>
                </a:r>
                <a:r>
                  <a:rPr lang="zh-CN" altLang="en-US" sz="2400" b="0" i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确定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，</a:t>
                </a:r>
                <a:r>
                  <a:rPr lang="zh-CN" altLang="en-US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则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称随机变量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𝑋</m:t>
                    </m:r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服从</a:t>
                </a:r>
                <a:r>
                  <a:rPr lang="zh-CN" altLang="en-US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参数为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  <a:sym typeface="+mn-ea"/>
                      </a:rPr>
                      <m:t>，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的</m:t>
                    </m:r>
                  </m:oMath>
                </a14:m>
                <a:endParaRPr lang="en-US" altLang="zh-CN" sz="2400" b="0" i="0" dirty="0">
                  <a:solidFill>
                    <a:srgbClr val="000000"/>
                  </a:solidFill>
                  <a:latin typeface="Cambria Math" panose="02040503050406030204" pitchFamily="18" charset="0"/>
                  <a:ea typeface="微软雅黑" panose="020B0503020204020204" pitchFamily="34" charset="-122"/>
                  <a:cs typeface="Times New Roman" panose="02020603050405020304" pitchFamily="34" charset="-120"/>
                </a:endParaRPr>
              </a:p>
              <a:p>
                <a:pPr algn="l" latinLnBrk="1">
                  <a:lnSpc>
                    <a:spcPct val="150000"/>
                  </a:lnSpc>
                </a:pPr>
                <a:r>
                  <a:rPr lang="en-US" altLang="zh-CN" sz="2400" b="0" i="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超几何分布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.一般地，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当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随机变量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𝑋</m:t>
                    </m:r>
                  </m:oMath>
                </a14:m>
                <a:r>
                  <a:rPr lang="en-US" altLang="zh-CN" sz="240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 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服从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参数为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𝑁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𝑀</m:t>
                    </m:r>
                    <m:r>
                      <a:rPr lang="en-US" altLang="zh-CN" sz="24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  <a:sym typeface="+mn-ea"/>
                      </a:rPr>
                      <m:t>，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𝑛</m:t>
                    </m:r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的超几何分布时，其均值为</a:t>
                </a:r>
              </a:p>
              <a:p>
                <a:pPr algn="l" latinLnBrk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𝐸𝑋</m:t>
                    </m:r>
                    <m:r>
                      <a:rPr lang="en-US" altLang="zh-CN" sz="24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34" charset="-120"/>
                      </a:rPr>
                      <m:t>=</m:t>
                    </m:r>
                    <m:f>
                      <m:fPr>
                        <m:ctrlPr>
                          <a:rPr lang="en-US" altLang="zh-CN" sz="2400" b="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𝑛𝑀</m:t>
                        </m:r>
                      </m:num>
                      <m:den>
                        <m:r>
                          <a:rPr lang="en-US" altLang="zh-CN" sz="2400" b="0" i="0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微软雅黑" panose="020B0503020204020204" pitchFamily="34" charset="-122"/>
                    <a:cs typeface="Times New Roman" panose="02020603050405020304" pitchFamily="34" charset="-120"/>
                    <a:sym typeface="+mn-ea"/>
                  </a:rPr>
                  <a:t>.</a:t>
                </a:r>
              </a:p>
            </p:txBody>
          </p:sp>
        </mc:Choice>
        <mc:Fallback xmlns="">
          <p:sp>
            <p:nvSpPr>
              <p:cNvPr id="3" name="P_6_BD#7ba4a32e0?vbadefaultcenterpage=1&amp;parentnodeid=870e947fb&amp;vbahtmlprocessed=1&amp;bbb=1&amp;hasbroken=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" y="1348105"/>
                <a:ext cx="11182985" cy="408114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P_6_AN.7_1#7ba4a32e0.blank?vbadefaultcenterpage=1&amp;parentnodeid=870e947fb&amp;vbapositionanswer=7&amp;vbahtmlprocessed=1&amp;rh=54"/>
              <p:cNvSpPr/>
              <p:nvPr/>
            </p:nvSpPr>
            <p:spPr>
              <a:xfrm>
                <a:off x="9423527" y="1895317"/>
                <a:ext cx="1102678" cy="66255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/>
              <a:lstStyle/>
              <a:p>
                <a:pPr algn="ctr" latinLnBrk="1">
                  <a:lnSpc>
                    <a:spcPts val="52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34" charset="-12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𝑀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𝑘</m:t>
                            </m:r>
                          </m:sup>
                        </m:sSubSup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𝑁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𝑀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𝑛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−</m:t>
                            </m:r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𝑘</m:t>
                            </m:r>
                          </m:sup>
                        </m:sSubSup>
                      </m:num>
                      <m:den>
                        <m:sSubSup>
                          <m:sSubSupPr>
                            <m:ctrlPr>
                              <a:rPr lang="en-US" altLang="zh-CN" sz="2400" b="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C</m:t>
                            </m:r>
                          </m:e>
                          <m:sub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𝑁</m:t>
                            </m:r>
                          </m:sub>
                          <m:sup>
                            <m:r>
                              <a:rPr lang="en-US" altLang="zh-CN" sz="2400" b="0" i="0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34" charset="-120"/>
                              </a:rPr>
                              <m:t>𝑛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zh-CN" sz="100" b="0" i="0" kern="0" spc="-99900" dirty="0">
                    <a:solidFill>
                      <a:srgbClr val="FFFFFF"/>
                    </a:solidFill>
                    <a:latin typeface="Times New Roman" panose="02020603050405020304" pitchFamily="34" charset="0"/>
                    <a:ea typeface="微软雅黑" panose="020B0503020204020204" pitchFamily="34" charset="-122"/>
                    <a:cs typeface="Times New Roman" panose="02020603050405020304" pitchFamily="34" charset="-120"/>
                  </a:rPr>
                  <a:t> </a:t>
                </a:r>
                <a:endParaRPr lang="en-US" altLang="zh-CN" sz="100" dirty="0"/>
              </a:p>
            </p:txBody>
          </p:sp>
        </mc:Choice>
        <mc:Fallback xmlns="">
          <p:sp>
            <p:nvSpPr>
              <p:cNvPr id="4" name="P_6_AN.7_1#7ba4a32e0.blank?vbadefaultcenterpage=1&amp;parentnodeid=870e947fb&amp;vbapositionanswer=7&amp;vbahtmlprocessed=1&amp;rh=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3527" y="1895317"/>
                <a:ext cx="1102678" cy="662559"/>
              </a:xfrm>
              <a:prstGeom prst="rect">
                <a:avLst/>
              </a:prstGeom>
              <a:blipFill rotWithShape="1">
                <a:blip r:embed="rId4"/>
                <a:stretch>
                  <a:fillRect l="-12" t="-72" r="40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>
    <p:split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DZiMTU1MDljNDlhODY1MWYwNDk4MjYwNjJlNDA3ZTQ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1136</Words>
  <Application>Microsoft Office PowerPoint</Application>
  <PresentationFormat>宽屏</PresentationFormat>
  <Paragraphs>390</Paragraphs>
  <Slides>52</Slides>
  <Notes>51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1" baseType="lpstr">
      <vt:lpstr>等线</vt:lpstr>
      <vt:lpstr>宋体</vt:lpstr>
      <vt:lpstr>微软雅黑</vt:lpstr>
      <vt:lpstr>Arial</vt:lpstr>
      <vt:lpstr>Calibri</vt:lpstr>
      <vt:lpstr>Cambria Math</vt:lpstr>
      <vt:lpstr>Times New Roman</vt:lpstr>
      <vt:lpstr/>
      <vt:lpstr>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微软用户</cp:lastModifiedBy>
  <cp:revision>12</cp:revision>
  <dcterms:created xsi:type="dcterms:W3CDTF">2023-12-21T11:25:00Z</dcterms:created>
  <dcterms:modified xsi:type="dcterms:W3CDTF">2024-01-18T08:41:52Z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BF2381352A1E4ADE96FCEB7E708DBF3B_12</vt:lpwstr>
  </property>
  <property fmtid="{D5CDD505-2E9C-101B-9397-08002B2CF9AE}" pid="3" name="KSOProductBuildVer">
    <vt:lpwstr>2052-12.1.0.16250</vt:lpwstr>
  </property>
</Properties>
</file>